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94" r:id="rId26"/>
    <p:sldId id="289" r:id="rId27"/>
    <p:sldId id="290" r:id="rId28"/>
    <p:sldId id="291" r:id="rId29"/>
    <p:sldId id="292" r:id="rId30"/>
    <p:sldId id="293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1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48" y="1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95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3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42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56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61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81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01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61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61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64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5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8E6A0-C2A7-4575-A862-F0873DCEDC22}" type="datetimeFigureOut">
              <a:rPr lang="zh-TW" altLang="en-US" smtClean="0"/>
              <a:t>2020/11/21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37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Getting-started/Textures" TargetMode="External"/><Relationship Id="rId2" Type="http://schemas.openxmlformats.org/officeDocument/2006/relationships/hyperlink" Target="https://learnopengl.com/Advanced-OpenG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www.khronos.org/opengl/wiki/Built-in_Variable_(GLSL)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OpenGL </a:t>
            </a:r>
            <a:r>
              <a:rPr lang="en-US" altLang="zh-TW" dirty="0" err="1"/>
              <a:t>shader</a:t>
            </a:r>
            <a:r>
              <a:rPr lang="en-US" altLang="zh-TW" dirty="0"/>
              <a:t> &amp; GLSL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2020 Introduction to Computer Graphics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385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Buffer Objects (VBO)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0" y="2330832"/>
            <a:ext cx="10828499" cy="323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5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 in OpenGL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err="1"/>
              <a:t>struct</a:t>
            </a:r>
            <a:r>
              <a:rPr lang="en-US" altLang="zh-TW" sz="2400" dirty="0"/>
              <a:t> </a:t>
            </a:r>
            <a:r>
              <a:rPr lang="en-US" altLang="zh-TW" sz="2400" dirty="0" err="1">
                <a:solidFill>
                  <a:srgbClr val="00B0F0"/>
                </a:solidFill>
              </a:rPr>
              <a:t>VertexAttribute</a:t>
            </a:r>
            <a:r>
              <a:rPr lang="en-US" altLang="zh-TW" sz="2400" dirty="0"/>
              <a:t>{ </a:t>
            </a:r>
            <a:r>
              <a:rPr lang="en-US" altLang="zh-TW" sz="2400" dirty="0" err="1"/>
              <a:t>GLfloat</a:t>
            </a:r>
            <a:r>
              <a:rPr lang="en-US" altLang="zh-TW" sz="2400" dirty="0"/>
              <a:t> position[3]; }; </a:t>
            </a:r>
          </a:p>
          <a:p>
            <a:pPr marL="0" indent="0">
              <a:buNone/>
            </a:pPr>
            <a:b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zh-TW" sz="2400" dirty="0" err="1"/>
              <a:t>VertexAttribute</a:t>
            </a:r>
            <a:r>
              <a:rPr lang="en-US" altLang="zh-TW" sz="2400" dirty="0"/>
              <a:t> *vertices;</a:t>
            </a:r>
          </a:p>
          <a:p>
            <a:pPr marL="0" indent="0">
              <a:buNone/>
            </a:pPr>
            <a:r>
              <a:rPr lang="en-US" altLang="zh-TW" sz="2400" dirty="0" err="1"/>
              <a:t>GLunit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vboName</a:t>
            </a:r>
            <a:r>
              <a:rPr lang="en-US" altLang="zh-TW" sz="2400" dirty="0"/>
              <a:t>;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FF0000"/>
                </a:solidFill>
              </a:rPr>
              <a:t>glGenBuffers</a:t>
            </a:r>
            <a:r>
              <a:rPr lang="en-US" altLang="zh-TW" sz="2400" dirty="0">
                <a:solidFill>
                  <a:srgbClr val="FF0000"/>
                </a:solidFill>
              </a:rPr>
              <a:t>(1</a:t>
            </a:r>
            <a:r>
              <a:rPr lang="en-US" altLang="zh-TW" sz="2400" dirty="0"/>
              <a:t>, &amp;</a:t>
            </a:r>
            <a:r>
              <a:rPr lang="en-US" altLang="zh-TW" sz="2400" dirty="0" err="1"/>
              <a:t>vboName</a:t>
            </a:r>
            <a:r>
              <a:rPr lang="en-US" altLang="zh-TW" sz="2400" dirty="0"/>
              <a:t>);  //generate 1 buffer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FF0000"/>
                </a:solidFill>
              </a:rPr>
              <a:t>glBindBuffer</a:t>
            </a:r>
            <a:r>
              <a:rPr lang="en-US" altLang="zh-TW" sz="2400" dirty="0"/>
              <a:t>(GL_ARRAY_BUFFER, </a:t>
            </a:r>
            <a:r>
              <a:rPr lang="en-US" altLang="zh-TW" sz="2400" dirty="0" err="1"/>
              <a:t>vboName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FF0000"/>
                </a:solidFill>
              </a:rPr>
              <a:t>glBufferData</a:t>
            </a:r>
            <a:r>
              <a:rPr lang="en-US" altLang="zh-TW" sz="2400" dirty="0"/>
              <a:t>(GL_ARRAY_BUFFER, </a:t>
            </a:r>
            <a:r>
              <a:rPr lang="en-US" altLang="zh-TW" sz="2400" dirty="0" err="1"/>
              <a:t>sizeof</a:t>
            </a:r>
            <a:r>
              <a:rPr lang="en-US" altLang="zh-TW" sz="2400" dirty="0"/>
              <a:t>(</a:t>
            </a:r>
            <a:r>
              <a:rPr lang="en-US" altLang="zh-TW" sz="2400" dirty="0" err="1"/>
              <a:t>VertexAttribute</a:t>
            </a:r>
            <a:r>
              <a:rPr lang="en-US" altLang="zh-TW" sz="2400" dirty="0"/>
              <a:t>) * </a:t>
            </a:r>
            <a:r>
              <a:rPr lang="en-US" altLang="zh-TW" sz="2400" dirty="0" err="1"/>
              <a:t>vertices_length</a:t>
            </a:r>
            <a:r>
              <a:rPr lang="en-US" altLang="zh-TW" sz="2400" dirty="0"/>
              <a:t>,</a:t>
            </a:r>
          </a:p>
          <a:p>
            <a:pPr marL="0" indent="0">
              <a:buNone/>
            </a:pPr>
            <a:r>
              <a:rPr lang="en-US" altLang="zh-TW" sz="2400" dirty="0"/>
              <a:t>vertices, GL_STATIC_DRAW);</a:t>
            </a:r>
          </a:p>
        </p:txBody>
      </p:sp>
    </p:spTree>
    <p:extLst>
      <p:ext uri="{BB962C8B-B14F-4D97-AF65-F5344CB8AC3E}">
        <p14:creationId xmlns:p14="http://schemas.microsoft.com/office/powerpoint/2010/main" val="233061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16658" y="3105511"/>
            <a:ext cx="9559507" cy="22601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Attribute Pointer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200" dirty="0"/>
              <a:t>We can use </a:t>
            </a:r>
            <a:r>
              <a:rPr lang="en-US" altLang="zh-TW" sz="2200" b="1" dirty="0" err="1">
                <a:solidFill>
                  <a:srgbClr val="0070C0"/>
                </a:solidFill>
              </a:rPr>
              <a:t>glVertexAttribPointer</a:t>
            </a:r>
            <a:r>
              <a:rPr lang="en-US" altLang="zh-TW" sz="2200" b="1" dirty="0">
                <a:solidFill>
                  <a:srgbClr val="0070C0"/>
                </a:solidFill>
              </a:rPr>
              <a:t>() </a:t>
            </a:r>
            <a:r>
              <a:rPr lang="en-US" altLang="zh-TW" sz="2200" dirty="0"/>
              <a:t>to link the vertex buffer with the vertex </a:t>
            </a:r>
            <a:r>
              <a:rPr lang="en-US" altLang="zh-TW" sz="2200" dirty="0" err="1"/>
              <a:t>shader</a:t>
            </a:r>
            <a:r>
              <a:rPr lang="en-US" altLang="zh-TW" sz="2200" dirty="0"/>
              <a:t> input.</a:t>
            </a:r>
          </a:p>
          <a:p>
            <a:pPr marL="457200" lvl="1" indent="0">
              <a:buNone/>
            </a:pPr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glVertexAttribPointer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index,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size,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type, </a:t>
            </a:r>
            <a:r>
              <a:rPr lang="en-US" altLang="zh-TW" sz="2000" dirty="0" err="1"/>
              <a:t>GLboolean</a:t>
            </a:r>
            <a:r>
              <a:rPr lang="en-US" altLang="zh-TW" sz="2000" dirty="0"/>
              <a:t> normalized,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stride, </a:t>
            </a:r>
            <a:r>
              <a:rPr lang="en-US" altLang="zh-TW" sz="2000" dirty="0" err="1"/>
              <a:t>const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GLvoid</a:t>
            </a:r>
            <a:r>
              <a:rPr lang="en-US" altLang="zh-TW" sz="2000" dirty="0"/>
              <a:t> * pointer);</a:t>
            </a:r>
          </a:p>
          <a:p>
            <a:pPr marL="457200" lvl="1" indent="0">
              <a:buNone/>
            </a:pPr>
            <a:endParaRPr lang="en-US" altLang="zh-TW" sz="1800" dirty="0"/>
          </a:p>
          <a:p>
            <a:pPr marL="914400" lvl="2" indent="0">
              <a:buNone/>
            </a:pPr>
            <a:r>
              <a:rPr lang="en-US" altLang="zh-TW" sz="1800" dirty="0"/>
              <a:t>index : Specifies the index of the generic vertex attribute to be modified.</a:t>
            </a:r>
          </a:p>
          <a:p>
            <a:pPr marL="914400" lvl="2" indent="0">
              <a:buNone/>
            </a:pPr>
            <a:r>
              <a:rPr lang="en-US" altLang="zh-TW" sz="1800" dirty="0"/>
              <a:t>size : Specifies the number of components per generic vertex attribute. </a:t>
            </a:r>
          </a:p>
          <a:p>
            <a:pPr marL="914400" lvl="2" indent="0">
              <a:buNone/>
            </a:pPr>
            <a:r>
              <a:rPr lang="en-US" altLang="zh-TW" sz="1800" dirty="0"/>
              <a:t>type : Specifies the data type of each component in the array. Ex: GL_FLOAT</a:t>
            </a:r>
          </a:p>
          <a:p>
            <a:pPr marL="914400" lvl="2" indent="0">
              <a:buNone/>
            </a:pPr>
            <a:r>
              <a:rPr lang="en-US" altLang="zh-TW" sz="1800" dirty="0"/>
              <a:t>normalized : Specifies whether fixed-point data values should be normalized or not.</a:t>
            </a:r>
          </a:p>
          <a:p>
            <a:pPr marL="914400" lvl="2" indent="0">
              <a:buNone/>
            </a:pPr>
            <a:r>
              <a:rPr lang="en-US" altLang="zh-TW" sz="1800" dirty="0"/>
              <a:t>stride : Specifies the byte offset between consecutive generic vertex attributes.</a:t>
            </a:r>
          </a:p>
          <a:p>
            <a:pPr marL="914400" lvl="2" indent="0">
              <a:buNone/>
            </a:pPr>
            <a:r>
              <a:rPr lang="en-US" altLang="zh-TW" sz="1800" dirty="0"/>
              <a:t>pointer : Specifies a offset of the first component of the first generic vertex attribute in the array in the data store of the buffer currently bound to the GL_ARRAY_BUFFER target. The initial value is 0.</a:t>
            </a:r>
          </a:p>
        </p:txBody>
      </p:sp>
    </p:spTree>
    <p:extLst>
      <p:ext uri="{BB962C8B-B14F-4D97-AF65-F5344CB8AC3E}">
        <p14:creationId xmlns:p14="http://schemas.microsoft.com/office/powerpoint/2010/main" val="215051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Attribute Pointer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329904" y="1566831"/>
            <a:ext cx="4906992" cy="4946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glEnableVertexAttribArray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/>
              <a:t>);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err="1"/>
              <a:t>glVertexAttribPointer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/>
              <a:t>,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FFC000"/>
                </a:solidFill>
              </a:rPr>
              <a:t>3</a:t>
            </a:r>
            <a:r>
              <a:rPr lang="en-US" altLang="zh-TW" sz="2000" dirty="0"/>
              <a:t>, </a:t>
            </a:r>
          </a:p>
          <a:p>
            <a:pPr marL="0" indent="0">
              <a:buNone/>
            </a:pPr>
            <a:r>
              <a:rPr lang="en-US" altLang="zh-TW" sz="2000" dirty="0"/>
              <a:t>GL_FLOAT, </a:t>
            </a:r>
          </a:p>
          <a:p>
            <a:pPr marL="0" indent="0">
              <a:buNone/>
            </a:pPr>
            <a:r>
              <a:rPr lang="en-US" altLang="zh-TW" sz="2000" dirty="0"/>
              <a:t>GL_FALSE, </a:t>
            </a:r>
          </a:p>
          <a:p>
            <a:pPr marL="0" indent="0">
              <a:buNone/>
            </a:pPr>
            <a:r>
              <a:rPr lang="en-US" altLang="zh-TW" sz="2000" dirty="0" err="1"/>
              <a:t>sizeof</a:t>
            </a:r>
            <a:r>
              <a:rPr lang="en-US" altLang="zh-TW" sz="2000" dirty="0"/>
              <a:t>(</a:t>
            </a:r>
            <a:r>
              <a:rPr lang="en-US" altLang="zh-TW" sz="2000" dirty="0" err="1"/>
              <a:t>VertexAttribute</a:t>
            </a:r>
            <a:r>
              <a:rPr lang="en-US" altLang="zh-TW" sz="2000" dirty="0"/>
              <a:t>),  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// stride </a:t>
            </a:r>
          </a:p>
          <a:p>
            <a:pPr marL="0" indent="0">
              <a:buNone/>
            </a:pPr>
            <a:r>
              <a:rPr lang="en-US" altLang="zh-TW" sz="2000" dirty="0"/>
              <a:t>(void*)(</a:t>
            </a:r>
            <a:r>
              <a:rPr lang="en-US" altLang="zh-TW" sz="2000" dirty="0" err="1"/>
              <a:t>offsetof</a:t>
            </a:r>
            <a:r>
              <a:rPr lang="en-US" altLang="zh-TW" sz="2000" dirty="0"/>
              <a:t>(</a:t>
            </a:r>
            <a:r>
              <a:rPr lang="en-US" altLang="zh-TW" sz="2000" dirty="0" err="1"/>
              <a:t>VertexAttribute</a:t>
            </a:r>
            <a:r>
              <a:rPr lang="en-US" altLang="zh-TW" sz="2000" dirty="0"/>
              <a:t>, position)));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6"/>
                </a:solidFill>
              </a:rPr>
              <a:t>layout</a:t>
            </a:r>
            <a:r>
              <a:rPr lang="en-US" altLang="zh-TW" sz="2000" dirty="0"/>
              <a:t>(location = 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/>
              <a:t>) </a:t>
            </a:r>
            <a:r>
              <a:rPr lang="en-US" altLang="zh-TW" sz="2000" dirty="0">
                <a:solidFill>
                  <a:srgbClr val="0070C0"/>
                </a:solidFill>
              </a:rPr>
              <a:t>in</a:t>
            </a:r>
            <a:r>
              <a:rPr lang="en-US" altLang="zh-TW" sz="2000" dirty="0"/>
              <a:t> vec</a:t>
            </a:r>
            <a:r>
              <a:rPr lang="en-US" altLang="zh-TW" sz="2000" dirty="0">
                <a:solidFill>
                  <a:srgbClr val="FFC000"/>
                </a:solidFill>
              </a:rPr>
              <a:t>3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in_position</a:t>
            </a:r>
            <a:r>
              <a:rPr lang="en-US" altLang="zh-TW" sz="2000" dirty="0"/>
              <a:t>;</a:t>
            </a:r>
            <a:endParaRPr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278148" y="1483743"/>
            <a:ext cx="4837981" cy="329529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78148" y="5098211"/>
            <a:ext cx="4837981" cy="5952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167112" y="1089502"/>
            <a:ext cx="4906992" cy="4946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TW" altLang="en-US" sz="2000" dirty="0"/>
          </a:p>
        </p:txBody>
      </p:sp>
      <p:sp>
        <p:nvSpPr>
          <p:cNvPr id="9" name="內容版面配置區 4"/>
          <p:cNvSpPr txBox="1">
            <a:spLocks/>
          </p:cNvSpPr>
          <p:nvPr/>
        </p:nvSpPr>
        <p:spPr>
          <a:xfrm>
            <a:off x="6235460" y="4433286"/>
            <a:ext cx="1588700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OpenGL</a:t>
            </a:r>
            <a:endParaRPr lang="zh-TW" alt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內容版面配置區 4"/>
          <p:cNvSpPr txBox="1">
            <a:spLocks/>
          </p:cNvSpPr>
          <p:nvPr/>
        </p:nvSpPr>
        <p:spPr>
          <a:xfrm>
            <a:off x="6251994" y="5327557"/>
            <a:ext cx="2477937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GLSL (vertex </a:t>
            </a:r>
            <a:r>
              <a:rPr lang="en-US" altLang="zh-TW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shader</a:t>
            </a: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9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Unbind the VBO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glBindBuffer</a:t>
            </a:r>
            <a:r>
              <a:rPr lang="en-US" altLang="zh-TW" sz="2400" b="1" dirty="0">
                <a:solidFill>
                  <a:srgbClr val="0070C0"/>
                </a:solidFill>
              </a:rPr>
              <a:t>() </a:t>
            </a:r>
            <a:r>
              <a:rPr lang="en-US" altLang="zh-TW" sz="2400" dirty="0"/>
              <a:t>with the buffer set to zero to unbind the target buffer.</a:t>
            </a:r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DDAC6A-06BE-46B4-B3DD-882FAB8C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46" y="2424024"/>
            <a:ext cx="5794970" cy="4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2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If you want to render more than one objects, you have to repeat above steps (slides 8 ~14).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altLang="zh-TW" sz="2000" dirty="0">
                <a:sym typeface="Wingdings" panose="05000000000000000000" pitchFamily="2" charset="2"/>
              </a:rPr>
              <a:t>very troublesome</a:t>
            </a:r>
          </a:p>
          <a:p>
            <a:pPr marL="457200" lvl="1" indent="0">
              <a:buNone/>
            </a:pPr>
            <a:endParaRPr lang="en-US" altLang="zh-TW" sz="2000" dirty="0"/>
          </a:p>
          <a:p>
            <a:r>
              <a:rPr lang="en-US" altLang="zh-TW" sz="2400" dirty="0"/>
              <a:t>Use VAO(Vertex Array Object) to handle this problem.</a:t>
            </a:r>
          </a:p>
          <a:p>
            <a:endParaRPr lang="en-US" altLang="zh-TW" sz="2400" dirty="0"/>
          </a:p>
          <a:p>
            <a:r>
              <a:rPr lang="en-US" altLang="zh-TW" sz="2400" dirty="0"/>
              <a:t>First, you have to set up all the VAOs with its corresponding VBO, including all </a:t>
            </a:r>
            <a:r>
              <a:rPr lang="en-US" altLang="zh-TW" sz="2400" dirty="0" err="1"/>
              <a:t>VertexAttributePointer</a:t>
            </a:r>
            <a:r>
              <a:rPr lang="en-US" altLang="zh-TW" sz="2400" dirty="0"/>
              <a:t>. After that, every time you want to render a certain </a:t>
            </a:r>
            <a:r>
              <a:rPr lang="en-US" altLang="zh-TW" dirty="0"/>
              <a:t>object, you just need to bind its VAO.</a:t>
            </a: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01858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2CCE8C28-A693-4EE8-BBDD-06F8675893FC}"/>
              </a:ext>
            </a:extLst>
          </p:cNvPr>
          <p:cNvSpPr/>
          <p:nvPr/>
        </p:nvSpPr>
        <p:spPr>
          <a:xfrm>
            <a:off x="5318620" y="1921079"/>
            <a:ext cx="6409349" cy="106540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F11075D-1C4E-44A3-AEB7-C7AB6F1831EC}"/>
              </a:ext>
            </a:extLst>
          </p:cNvPr>
          <p:cNvSpPr/>
          <p:nvPr/>
        </p:nvSpPr>
        <p:spPr>
          <a:xfrm>
            <a:off x="1212369" y="1939135"/>
            <a:ext cx="2323135" cy="18107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597B6C2-B289-439B-8C1F-F12D004744FE}"/>
              </a:ext>
            </a:extLst>
          </p:cNvPr>
          <p:cNvSpPr/>
          <p:nvPr/>
        </p:nvSpPr>
        <p:spPr>
          <a:xfrm>
            <a:off x="5434555" y="2332754"/>
            <a:ext cx="2667673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1</a:t>
            </a:r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276F947-0F7F-4B1C-9BFC-6C6301E12517}"/>
              </a:ext>
            </a:extLst>
          </p:cNvPr>
          <p:cNvSpPr/>
          <p:nvPr/>
        </p:nvSpPr>
        <p:spPr>
          <a:xfrm>
            <a:off x="5434557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4A30F03-7732-4702-8BBE-333602B25F89}"/>
              </a:ext>
            </a:extLst>
          </p:cNvPr>
          <p:cNvSpPr/>
          <p:nvPr/>
        </p:nvSpPr>
        <p:spPr>
          <a:xfrm>
            <a:off x="5775519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D696F47-C286-48BE-AE76-4F897C657917}"/>
              </a:ext>
            </a:extLst>
          </p:cNvPr>
          <p:cNvSpPr/>
          <p:nvPr/>
        </p:nvSpPr>
        <p:spPr>
          <a:xfrm>
            <a:off x="6116481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B102189-5107-49B1-908E-86A618CA8267}"/>
              </a:ext>
            </a:extLst>
          </p:cNvPr>
          <p:cNvSpPr/>
          <p:nvPr/>
        </p:nvSpPr>
        <p:spPr>
          <a:xfrm>
            <a:off x="6448035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7CE2483-10BB-4F6B-8D35-5D73DC796BF3}"/>
              </a:ext>
            </a:extLst>
          </p:cNvPr>
          <p:cNvSpPr/>
          <p:nvPr/>
        </p:nvSpPr>
        <p:spPr>
          <a:xfrm>
            <a:off x="6783165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3B74686-4057-4782-AA4A-234FBB613E6E}"/>
              </a:ext>
            </a:extLst>
          </p:cNvPr>
          <p:cNvSpPr/>
          <p:nvPr/>
        </p:nvSpPr>
        <p:spPr>
          <a:xfrm>
            <a:off x="7111143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8117A3D-86E0-48D0-A91C-81EDBE97CE1D}"/>
              </a:ext>
            </a:extLst>
          </p:cNvPr>
          <p:cNvSpPr/>
          <p:nvPr/>
        </p:nvSpPr>
        <p:spPr>
          <a:xfrm>
            <a:off x="7439121" y="2596323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C9A65A7-649C-46F7-B17D-00AF74E0E4AA}"/>
              </a:ext>
            </a:extLst>
          </p:cNvPr>
          <p:cNvSpPr/>
          <p:nvPr/>
        </p:nvSpPr>
        <p:spPr>
          <a:xfrm>
            <a:off x="7770675" y="2594767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C523476-6BCA-4EC2-8011-4235FD4ABB42}"/>
              </a:ext>
            </a:extLst>
          </p:cNvPr>
          <p:cNvSpPr/>
          <p:nvPr/>
        </p:nvSpPr>
        <p:spPr>
          <a:xfrm>
            <a:off x="8113426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E431824-9852-46A8-931C-B65A76D152A0}"/>
              </a:ext>
            </a:extLst>
          </p:cNvPr>
          <p:cNvSpPr/>
          <p:nvPr/>
        </p:nvSpPr>
        <p:spPr>
          <a:xfrm>
            <a:off x="8454388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E5BAF6-2DD2-4D13-A3CF-7219E6A6D2EE}"/>
              </a:ext>
            </a:extLst>
          </p:cNvPr>
          <p:cNvSpPr/>
          <p:nvPr/>
        </p:nvSpPr>
        <p:spPr>
          <a:xfrm>
            <a:off x="8795350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AD1A89E-C24B-44B1-88C7-78D048D2C648}"/>
              </a:ext>
            </a:extLst>
          </p:cNvPr>
          <p:cNvSpPr/>
          <p:nvPr/>
        </p:nvSpPr>
        <p:spPr>
          <a:xfrm>
            <a:off x="9126904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6AF80A7-C682-4158-832C-60E6264990A7}"/>
              </a:ext>
            </a:extLst>
          </p:cNvPr>
          <p:cNvSpPr/>
          <p:nvPr/>
        </p:nvSpPr>
        <p:spPr>
          <a:xfrm>
            <a:off x="9462034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58179E-DAED-4FC0-ADC1-1FEA935DF59D}"/>
              </a:ext>
            </a:extLst>
          </p:cNvPr>
          <p:cNvSpPr/>
          <p:nvPr/>
        </p:nvSpPr>
        <p:spPr>
          <a:xfrm>
            <a:off x="9790012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B63365E-6BA7-4026-B3E9-EC13842E53FA}"/>
              </a:ext>
            </a:extLst>
          </p:cNvPr>
          <p:cNvSpPr/>
          <p:nvPr/>
        </p:nvSpPr>
        <p:spPr>
          <a:xfrm>
            <a:off x="10117990" y="2596323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22C5CC3-3352-4B34-B8B9-7C013FAF35AE}"/>
              </a:ext>
            </a:extLst>
          </p:cNvPr>
          <p:cNvSpPr txBox="1"/>
          <p:nvPr/>
        </p:nvSpPr>
        <p:spPr>
          <a:xfrm>
            <a:off x="6249958" y="192308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VBO 1</a:t>
            </a:r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D619891-1636-4D5B-8CCB-1F758F44DA57}"/>
              </a:ext>
            </a:extLst>
          </p:cNvPr>
          <p:cNvSpPr/>
          <p:nvPr/>
        </p:nvSpPr>
        <p:spPr>
          <a:xfrm>
            <a:off x="1300294" y="244958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0</a:t>
            </a:r>
            <a:endParaRPr lang="zh-TW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7F3CE8A-39D4-4548-B5DA-DBA0DBCD6040}"/>
              </a:ext>
            </a:extLst>
          </p:cNvPr>
          <p:cNvSpPr/>
          <p:nvPr/>
        </p:nvSpPr>
        <p:spPr>
          <a:xfrm>
            <a:off x="1298051" y="273740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1</a:t>
            </a:r>
            <a:endParaRPr lang="zh-TW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FA69668-D2C3-4BA6-9A38-4A4A99BFAB49}"/>
              </a:ext>
            </a:extLst>
          </p:cNvPr>
          <p:cNvSpPr/>
          <p:nvPr/>
        </p:nvSpPr>
        <p:spPr>
          <a:xfrm>
            <a:off x="1298051" y="302522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2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F2F215C-00EF-48FC-8E32-EF3E053E8963}"/>
              </a:ext>
            </a:extLst>
          </p:cNvPr>
          <p:cNvSpPr txBox="1"/>
          <p:nvPr/>
        </p:nvSpPr>
        <p:spPr>
          <a:xfrm rot="5400000">
            <a:off x="2162846" y="334957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8241448-0DD2-4CE6-817F-A7C5D248BD86}"/>
              </a:ext>
            </a:extLst>
          </p:cNvPr>
          <p:cNvSpPr txBox="1"/>
          <p:nvPr/>
        </p:nvSpPr>
        <p:spPr>
          <a:xfrm>
            <a:off x="2014613" y="200969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VAO 1</a:t>
            </a:r>
            <a:endParaRPr lang="zh-TW" altLang="en-US" dirty="0"/>
          </a:p>
        </p:txBody>
      </p:sp>
      <p:cxnSp>
        <p:nvCxnSpPr>
          <p:cNvPr id="74" name="接點: 肘形 37">
            <a:extLst>
              <a:ext uri="{FF2B5EF4-FFF2-40B4-BE49-F238E27FC236}">
                <a16:creationId xmlns:a16="http://schemas.microsoft.com/office/drawing/2014/main" id="{A13AB650-6C21-4389-AA55-63A9795ADDAD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415218" y="2593495"/>
            <a:ext cx="1993618" cy="16338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68">
            <a:extLst>
              <a:ext uri="{FF2B5EF4-FFF2-40B4-BE49-F238E27FC236}">
                <a16:creationId xmlns:a16="http://schemas.microsoft.com/office/drawing/2014/main" id="{6B2BB626-7558-44B6-9D04-CDC6903AA001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3416171" y="2856431"/>
            <a:ext cx="4188727" cy="35706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0ACFA249-2516-4DB2-8C37-5FD988128AC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3412975" y="2881315"/>
            <a:ext cx="166385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46B8676-0A5A-4DBF-B6DD-6D8372C71D47}"/>
              </a:ext>
            </a:extLst>
          </p:cNvPr>
          <p:cNvCxnSpPr>
            <a:cxnSpLocks/>
          </p:cNvCxnSpPr>
          <p:nvPr/>
        </p:nvCxnSpPr>
        <p:spPr>
          <a:xfrm flipH="1">
            <a:off x="5066951" y="2881315"/>
            <a:ext cx="1" cy="2339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85">
            <a:extLst>
              <a:ext uri="{FF2B5EF4-FFF2-40B4-BE49-F238E27FC236}">
                <a16:creationId xmlns:a16="http://schemas.microsoft.com/office/drawing/2014/main" id="{BE55E625-6664-4128-BBE8-FAE9324B4E3B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5055753" y="2855613"/>
            <a:ext cx="1558059" cy="259689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113E2185-B4AB-4813-A960-E2A11FA71C32}"/>
              </a:ext>
            </a:extLst>
          </p:cNvPr>
          <p:cNvSpPr/>
          <p:nvPr/>
        </p:nvSpPr>
        <p:spPr>
          <a:xfrm>
            <a:off x="1223887" y="4211985"/>
            <a:ext cx="2323135" cy="18107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6D89D16-053A-49C5-8C86-E923CB2C116B}"/>
              </a:ext>
            </a:extLst>
          </p:cNvPr>
          <p:cNvSpPr/>
          <p:nvPr/>
        </p:nvSpPr>
        <p:spPr>
          <a:xfrm>
            <a:off x="1311812" y="472243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0</a:t>
            </a:r>
            <a:endParaRPr lang="zh-TW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A3BA4AC-4B25-4A57-8BF4-B5C07B213688}"/>
              </a:ext>
            </a:extLst>
          </p:cNvPr>
          <p:cNvSpPr/>
          <p:nvPr/>
        </p:nvSpPr>
        <p:spPr>
          <a:xfrm>
            <a:off x="1309569" y="501025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1</a:t>
            </a:r>
            <a:endParaRPr lang="zh-TW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B3715F4-B297-41E3-9878-89B1913315D5}"/>
              </a:ext>
            </a:extLst>
          </p:cNvPr>
          <p:cNvSpPr/>
          <p:nvPr/>
        </p:nvSpPr>
        <p:spPr>
          <a:xfrm>
            <a:off x="1309569" y="529807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2</a:t>
            </a:r>
            <a:endParaRPr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1E433EF-6FAE-43B8-92A8-77466CE1A949}"/>
              </a:ext>
            </a:extLst>
          </p:cNvPr>
          <p:cNvSpPr txBox="1"/>
          <p:nvPr/>
        </p:nvSpPr>
        <p:spPr>
          <a:xfrm rot="5400000">
            <a:off x="2174364" y="562242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DA739CAC-6D65-447E-8EBD-FF9EBA289577}"/>
              </a:ext>
            </a:extLst>
          </p:cNvPr>
          <p:cNvSpPr txBox="1"/>
          <p:nvPr/>
        </p:nvSpPr>
        <p:spPr>
          <a:xfrm>
            <a:off x="2026131" y="428254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VAO 2</a:t>
            </a:r>
            <a:endParaRPr lang="zh-TW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3C9105A-726C-4FBB-9409-5CD4643A45A5}"/>
              </a:ext>
            </a:extLst>
          </p:cNvPr>
          <p:cNvSpPr/>
          <p:nvPr/>
        </p:nvSpPr>
        <p:spPr>
          <a:xfrm>
            <a:off x="5318620" y="4119175"/>
            <a:ext cx="3467322" cy="10654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DFC1109-30B9-4AC7-AAEA-4FFEFF949178}"/>
              </a:ext>
            </a:extLst>
          </p:cNvPr>
          <p:cNvSpPr/>
          <p:nvPr/>
        </p:nvSpPr>
        <p:spPr>
          <a:xfrm>
            <a:off x="5434556" y="4530850"/>
            <a:ext cx="1013480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1</a:t>
            </a:r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6950A4-29DD-4E84-A202-8ADA4F040117}"/>
              </a:ext>
            </a:extLst>
          </p:cNvPr>
          <p:cNvSpPr/>
          <p:nvPr/>
        </p:nvSpPr>
        <p:spPr>
          <a:xfrm>
            <a:off x="5434557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DFE55A8-BB14-484E-AE62-6F7AD3F292EC}"/>
              </a:ext>
            </a:extLst>
          </p:cNvPr>
          <p:cNvSpPr/>
          <p:nvPr/>
        </p:nvSpPr>
        <p:spPr>
          <a:xfrm>
            <a:off x="5775519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EFA0FE4-7E70-4448-BCE9-EFF821F485A4}"/>
              </a:ext>
            </a:extLst>
          </p:cNvPr>
          <p:cNvSpPr/>
          <p:nvPr/>
        </p:nvSpPr>
        <p:spPr>
          <a:xfrm>
            <a:off x="6116481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3E1B4C8D-1789-4183-8B71-5BF5A5297914}"/>
              </a:ext>
            </a:extLst>
          </p:cNvPr>
          <p:cNvSpPr txBox="1"/>
          <p:nvPr/>
        </p:nvSpPr>
        <p:spPr>
          <a:xfrm>
            <a:off x="6249958" y="4121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VBO 2</a:t>
            </a:r>
            <a:endParaRPr lang="zh-TW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B9BDDD3-DCFE-4CB6-ACD5-CCA31FB4ADAC}"/>
              </a:ext>
            </a:extLst>
          </p:cNvPr>
          <p:cNvSpPr/>
          <p:nvPr/>
        </p:nvSpPr>
        <p:spPr>
          <a:xfrm>
            <a:off x="6448035" y="4530850"/>
            <a:ext cx="1013480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2</a:t>
            </a:r>
            <a:endParaRPr lang="zh-TW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5DDD908-07FA-4A53-983D-0CFBC8EBD2EA}"/>
              </a:ext>
            </a:extLst>
          </p:cNvPr>
          <p:cNvSpPr/>
          <p:nvPr/>
        </p:nvSpPr>
        <p:spPr>
          <a:xfrm>
            <a:off x="6448036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57CBD078-DB6D-4800-BD5F-55CC36A3A0DD}"/>
              </a:ext>
            </a:extLst>
          </p:cNvPr>
          <p:cNvSpPr/>
          <p:nvPr/>
        </p:nvSpPr>
        <p:spPr>
          <a:xfrm>
            <a:off x="6788998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4130378-D471-428B-8170-D06A21E8AFC1}"/>
              </a:ext>
            </a:extLst>
          </p:cNvPr>
          <p:cNvSpPr/>
          <p:nvPr/>
        </p:nvSpPr>
        <p:spPr>
          <a:xfrm>
            <a:off x="7129960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8208B254-15C4-45C0-AE97-F891A5BBFE10}"/>
              </a:ext>
            </a:extLst>
          </p:cNvPr>
          <p:cNvSpPr txBox="1"/>
          <p:nvPr/>
        </p:nvSpPr>
        <p:spPr>
          <a:xfrm>
            <a:off x="7455215" y="463251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………………….</a:t>
            </a:r>
            <a:endParaRPr lang="zh-TW" altLang="en-US" dirty="0"/>
          </a:p>
        </p:txBody>
      </p:sp>
      <p:cxnSp>
        <p:nvCxnSpPr>
          <p:cNvPr id="96" name="接點: 肘形 111">
            <a:extLst>
              <a:ext uri="{FF2B5EF4-FFF2-40B4-BE49-F238E27FC236}">
                <a16:creationId xmlns:a16="http://schemas.microsoft.com/office/drawing/2014/main" id="{11CA88FB-E8E5-4340-A1A8-258F9A3920D5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424493" y="4896252"/>
            <a:ext cx="2175841" cy="158694"/>
          </a:xfrm>
          <a:prstGeom prst="bentConnector4">
            <a:avLst>
              <a:gd name="adj1" fmla="val 46191"/>
              <a:gd name="adj2" fmla="val 2440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6505D8A2-2AF8-401C-A62F-605456E0151F}"/>
              </a:ext>
            </a:extLst>
          </p:cNvPr>
          <p:cNvSpPr/>
          <p:nvPr/>
        </p:nvSpPr>
        <p:spPr>
          <a:xfrm>
            <a:off x="8113424" y="2332754"/>
            <a:ext cx="2667673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2</a:t>
            </a:r>
            <a:endParaRPr lang="zh-TW" altLang="en-US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2D29DED2-E482-4518-8101-65E7FBD4744D}"/>
              </a:ext>
            </a:extLst>
          </p:cNvPr>
          <p:cNvSpPr txBox="1"/>
          <p:nvPr/>
        </p:nvSpPr>
        <p:spPr>
          <a:xfrm>
            <a:off x="10847422" y="23680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………….</a:t>
            </a:r>
            <a:endParaRPr lang="zh-TW" altLang="en-US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6505D8A2-2AF8-401C-A62F-605456E0151F}"/>
              </a:ext>
            </a:extLst>
          </p:cNvPr>
          <p:cNvSpPr/>
          <p:nvPr/>
        </p:nvSpPr>
        <p:spPr>
          <a:xfrm>
            <a:off x="8113424" y="2332754"/>
            <a:ext cx="2667673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2</a:t>
            </a:r>
            <a:endParaRPr lang="zh-TW" altLang="en-US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2D29DED2-E482-4518-8101-65E7FBD4744D}"/>
              </a:ext>
            </a:extLst>
          </p:cNvPr>
          <p:cNvSpPr txBox="1"/>
          <p:nvPr/>
        </p:nvSpPr>
        <p:spPr>
          <a:xfrm>
            <a:off x="10847422" y="23680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………….</a:t>
            </a:r>
            <a:endParaRPr lang="zh-TW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1BDCB16D-510E-4228-A969-DAD10C86A4A6}"/>
              </a:ext>
            </a:extLst>
          </p:cNvPr>
          <p:cNvSpPr/>
          <p:nvPr/>
        </p:nvSpPr>
        <p:spPr>
          <a:xfrm>
            <a:off x="10449544" y="2594767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81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4293" y="2579299"/>
            <a:ext cx="8220975" cy="6728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4294" y="4166561"/>
            <a:ext cx="5158598" cy="2846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Step 1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glGenVertexArrays</a:t>
            </a:r>
            <a:r>
              <a:rPr lang="en-US" altLang="zh-TW" sz="2400" b="1" dirty="0">
                <a:solidFill>
                  <a:srgbClr val="0070C0"/>
                </a:solidFill>
              </a:rPr>
              <a:t>()</a:t>
            </a:r>
            <a:r>
              <a:rPr lang="en-US" altLang="zh-TW" sz="2400" dirty="0"/>
              <a:t> to generate vertex array objects</a:t>
            </a:r>
          </a:p>
          <a:p>
            <a:pPr marL="457200" lvl="1" indent="0">
              <a:buNone/>
            </a:pPr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glGenVertexArrays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n,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* arrays );</a:t>
            </a:r>
          </a:p>
          <a:p>
            <a:pPr marL="749808" lvl="4" indent="0">
              <a:buNone/>
            </a:pPr>
            <a:r>
              <a:rPr lang="en-US" altLang="zh-TW" dirty="0"/>
              <a:t>    n :</a:t>
            </a:r>
            <a:r>
              <a:rPr lang="zh-TW" altLang="en-US" dirty="0"/>
              <a:t> </a:t>
            </a:r>
            <a:r>
              <a:rPr lang="en-US" altLang="zh-TW" dirty="0"/>
              <a:t>Specifies the number of vertex array object names to be generated.</a:t>
            </a:r>
          </a:p>
          <a:p>
            <a:pPr marL="749808" lvl="4" indent="0">
              <a:buNone/>
            </a:pPr>
            <a:r>
              <a:rPr lang="en-US" altLang="zh-TW" dirty="0"/>
              <a:t>    arrays : Specifies an array in which the generated vertex array object names are stored.</a:t>
            </a:r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400" dirty="0"/>
              <a:t>Step 2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400" b="1" dirty="0">
                <a:solidFill>
                  <a:srgbClr val="0070C0"/>
                </a:solidFill>
              </a:rPr>
              <a:t>() </a:t>
            </a:r>
            <a:r>
              <a:rPr lang="en-US" altLang="zh-TW" sz="2400" dirty="0"/>
              <a:t>to bind </a:t>
            </a:r>
            <a:r>
              <a:rPr lang="en-US" altLang="zh-TW" sz="2400" dirty="0">
                <a:solidFill>
                  <a:srgbClr val="FF0000"/>
                </a:solidFill>
              </a:rPr>
              <a:t>a</a:t>
            </a:r>
            <a:r>
              <a:rPr lang="en-US" altLang="zh-TW" sz="2400" dirty="0"/>
              <a:t> vertex array object.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array)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array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Specifies the name of the vertex array to bind. 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538B7E0A-7960-4B2F-9E3F-0BAA5706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77" y="4759840"/>
            <a:ext cx="5145416" cy="15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5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Step 3 : Setting up its corresponding VBO, for example : </a:t>
            </a:r>
          </a:p>
          <a:p>
            <a:pPr lvl="1"/>
            <a:r>
              <a:rPr lang="da-DK" altLang="zh-TW" sz="2000" dirty="0"/>
              <a:t>glBindBuffer(GL_ARRAY_BUFFER, VBO);</a:t>
            </a:r>
          </a:p>
          <a:p>
            <a:pPr lvl="1"/>
            <a:r>
              <a:rPr lang="en-US" altLang="zh-TW" sz="2000" dirty="0" err="1"/>
              <a:t>glBufferData</a:t>
            </a:r>
            <a:r>
              <a:rPr lang="en-US" altLang="zh-TW" sz="2000" dirty="0"/>
              <a:t>(GL_ARRAY_BUFFER, </a:t>
            </a:r>
            <a:r>
              <a:rPr lang="en-US" altLang="zh-TW" sz="2000" dirty="0" err="1"/>
              <a:t>sizeof</a:t>
            </a:r>
            <a:r>
              <a:rPr lang="en-US" altLang="zh-TW" sz="2000" dirty="0"/>
              <a:t>(vertices), vertices, GL_STATIC_DRAW);</a:t>
            </a:r>
          </a:p>
          <a:p>
            <a:pPr lvl="1"/>
            <a:r>
              <a:rPr lang="en-US" altLang="zh-TW" sz="2000" dirty="0" err="1"/>
              <a:t>glVertexAttribPointer</a:t>
            </a:r>
            <a:r>
              <a:rPr lang="en-US" altLang="zh-TW" sz="2000" dirty="0"/>
              <a:t>(0, 3, GL_FLOAT, GL_FALSE, 3 * </a:t>
            </a:r>
            <a:r>
              <a:rPr lang="en-US" altLang="zh-TW" sz="2000" dirty="0" err="1"/>
              <a:t>sizeof</a:t>
            </a:r>
            <a:r>
              <a:rPr lang="en-US" altLang="zh-TW" sz="2000" dirty="0"/>
              <a:t>(</a:t>
            </a:r>
            <a:r>
              <a:rPr lang="en-US" altLang="zh-TW" sz="2000" dirty="0" err="1"/>
              <a:t>GLfloat</a:t>
            </a:r>
            <a:r>
              <a:rPr lang="en-US" altLang="zh-TW" sz="2000" dirty="0"/>
              <a:t>), (</a:t>
            </a:r>
            <a:r>
              <a:rPr lang="en-US" altLang="zh-TW" sz="2000" dirty="0" err="1"/>
              <a:t>GLvoid</a:t>
            </a:r>
            <a:r>
              <a:rPr lang="en-US" altLang="zh-TW" sz="2000" dirty="0"/>
              <a:t>*)0);</a:t>
            </a:r>
          </a:p>
          <a:p>
            <a:pPr lvl="1"/>
            <a:r>
              <a:rPr lang="en-US" altLang="zh-TW" sz="2000" dirty="0" err="1"/>
              <a:t>glEnableVertexAttribArray</a:t>
            </a:r>
            <a:r>
              <a:rPr lang="en-US" altLang="zh-TW" sz="2000" dirty="0"/>
              <a:t>(0);</a:t>
            </a:r>
          </a:p>
          <a:p>
            <a:pPr lvl="1"/>
            <a:endParaRPr lang="en-US" altLang="zh-TW" sz="2000" dirty="0"/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Step 4 : 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000" b="1" dirty="0">
                <a:solidFill>
                  <a:srgbClr val="0070C0"/>
                </a:solidFill>
              </a:rPr>
              <a:t> (0) </a:t>
            </a:r>
            <a:r>
              <a:rPr lang="en-US" altLang="zh-TW" sz="2000" dirty="0"/>
              <a:t>with the array’s name set to zero to unbind the array object.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 </a:t>
            </a:r>
            <a:r>
              <a:rPr lang="en-US" altLang="zh-TW" dirty="0" err="1"/>
              <a:t>GLuint</a:t>
            </a:r>
            <a:r>
              <a:rPr lang="en-US" altLang="zh-TW" dirty="0"/>
              <a:t> array)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Ex: </a:t>
            </a:r>
            <a:r>
              <a:rPr lang="en-US" altLang="zh-TW" dirty="0" err="1"/>
              <a:t>glBindVertexArray</a:t>
            </a:r>
            <a:r>
              <a:rPr lang="en-US" altLang="zh-TW" dirty="0"/>
              <a:t>(0) means to unbind the VAO previously bound. 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2591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5666" y="2993367"/>
            <a:ext cx="9568134" cy="8885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Rendering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Step 1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400" b="1" dirty="0">
                <a:solidFill>
                  <a:srgbClr val="0070C0"/>
                </a:solidFill>
              </a:rPr>
              <a:t>(VAO) </a:t>
            </a:r>
            <a:r>
              <a:rPr lang="en-US" altLang="zh-TW" sz="2400" dirty="0"/>
              <a:t>to bind the VAO you want.</a:t>
            </a:r>
          </a:p>
          <a:p>
            <a:r>
              <a:rPr lang="en-US" altLang="zh-TW" sz="2400" dirty="0"/>
              <a:t>Step 2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glDrawArrays</a:t>
            </a:r>
            <a:r>
              <a:rPr lang="en-US" altLang="zh-TW" sz="2400" b="1" dirty="0">
                <a:solidFill>
                  <a:srgbClr val="0070C0"/>
                </a:solidFill>
              </a:rPr>
              <a:t>() </a:t>
            </a:r>
            <a:r>
              <a:rPr lang="en-US" altLang="zh-TW" sz="2400" dirty="0"/>
              <a:t>to render primitives from vertex array data.</a:t>
            </a:r>
          </a:p>
          <a:p>
            <a:pPr marL="457200" lvl="1" indent="0">
              <a:buNone/>
            </a:pPr>
            <a:r>
              <a:rPr lang="en-US" altLang="zh-TW" sz="1800" dirty="0"/>
              <a:t>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glDrawArrays</a:t>
            </a:r>
            <a:r>
              <a:rPr lang="en-US" altLang="zh-TW" sz="1800" b="1" dirty="0">
                <a:solidFill>
                  <a:srgbClr val="0070C0"/>
                </a:solidFill>
              </a:rPr>
              <a:t>() </a:t>
            </a:r>
            <a:r>
              <a:rPr lang="en-US" altLang="zh-TW" sz="1800" dirty="0"/>
              <a:t>( </a:t>
            </a:r>
            <a:r>
              <a:rPr lang="en-US" altLang="zh-TW" sz="1800" dirty="0" err="1"/>
              <a:t>GLenum</a:t>
            </a:r>
            <a:r>
              <a:rPr lang="en-US" altLang="zh-TW" sz="1800" dirty="0"/>
              <a:t> mode, 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first, </a:t>
            </a:r>
            <a:r>
              <a:rPr lang="en-US" altLang="zh-TW" sz="1800" dirty="0" err="1"/>
              <a:t>GLsizei</a:t>
            </a:r>
            <a:r>
              <a:rPr lang="en-US" altLang="zh-TW" sz="1800" dirty="0"/>
              <a:t> count);    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mode : Specifies what kind of primitives to render. Ex: GL_POINTS, GL_LINES, GL_TRIANGLE_STRIP…… 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first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Specifies the starting index in the enabled arrays.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count : Specifies the number of indices to be rendered.</a:t>
            </a:r>
          </a:p>
          <a:p>
            <a:pPr marL="178308" lvl="2" indent="-342900">
              <a:buSzPct val="100000"/>
            </a:pPr>
            <a:r>
              <a:rPr lang="en-US" altLang="zh-TW" sz="2200" dirty="0"/>
              <a:t>Step 3 : Remember to unbind the VAO.  ( </a:t>
            </a:r>
            <a:r>
              <a:rPr lang="en-US" altLang="zh-TW" sz="22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200" b="1" dirty="0">
                <a:solidFill>
                  <a:srgbClr val="0070C0"/>
                </a:solidFill>
              </a:rPr>
              <a:t>(0) </a:t>
            </a:r>
            <a:r>
              <a:rPr lang="en-US" altLang="zh-TW" sz="2200" dirty="0"/>
              <a:t>)</a:t>
            </a:r>
          </a:p>
          <a:p>
            <a:pPr marL="0" lvl="4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altLang="zh-TW" sz="2000" dirty="0"/>
          </a:p>
          <a:p>
            <a:pPr marL="0" lvl="4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sz="2000" dirty="0"/>
              <a:t>*Every time you want to render another object, you just need to bind another VAO.</a:t>
            </a:r>
            <a:endParaRPr lang="zh-TW" altLang="en-US" sz="20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63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OpenGL pipeline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E122C1-239D-44A1-821F-CE3064FE5A6D}"/>
              </a:ext>
            </a:extLst>
          </p:cNvPr>
          <p:cNvSpPr/>
          <p:nvPr/>
        </p:nvSpPr>
        <p:spPr>
          <a:xfrm>
            <a:off x="4293081" y="2263681"/>
            <a:ext cx="2701255" cy="369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Vertex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706A6D-5E83-4D4B-A6BD-08AE5AFDBAEF}"/>
              </a:ext>
            </a:extLst>
          </p:cNvPr>
          <p:cNvSpPr/>
          <p:nvPr/>
        </p:nvSpPr>
        <p:spPr>
          <a:xfrm>
            <a:off x="4293080" y="2813238"/>
            <a:ext cx="2701255" cy="369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Vertex Shader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89A721-2769-44F2-91CE-C4FE4C5C63CD}"/>
              </a:ext>
            </a:extLst>
          </p:cNvPr>
          <p:cNvSpPr/>
          <p:nvPr/>
        </p:nvSpPr>
        <p:spPr>
          <a:xfrm>
            <a:off x="4293080" y="3357937"/>
            <a:ext cx="2701255" cy="369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Geometry Shader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18E305-F812-4987-A02C-54FB898A2354}"/>
              </a:ext>
            </a:extLst>
          </p:cNvPr>
          <p:cNvSpPr/>
          <p:nvPr/>
        </p:nvSpPr>
        <p:spPr>
          <a:xfrm>
            <a:off x="4293080" y="3902636"/>
            <a:ext cx="2701255" cy="36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Rasterizer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9FFAA4-3E1C-4457-9658-A5BF12DA7806}"/>
              </a:ext>
            </a:extLst>
          </p:cNvPr>
          <p:cNvSpPr/>
          <p:nvPr/>
        </p:nvSpPr>
        <p:spPr>
          <a:xfrm>
            <a:off x="4293079" y="4447578"/>
            <a:ext cx="2701255" cy="369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6C5F78-F7A7-4DEB-ABBC-3171DEF9A05B}"/>
              </a:ext>
            </a:extLst>
          </p:cNvPr>
          <p:cNvSpPr/>
          <p:nvPr/>
        </p:nvSpPr>
        <p:spPr>
          <a:xfrm>
            <a:off x="4293079" y="4992277"/>
            <a:ext cx="2701255" cy="369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Frame buffer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07682D2-7695-48F9-8DBD-F83FDE68425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5643708" y="2632797"/>
            <a:ext cx="1" cy="18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06E5722-BA0E-40B0-B092-0940BDD63B3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643708" y="3182354"/>
            <a:ext cx="0" cy="17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119EB95-C685-450D-99FE-A80A41E2E446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5643708" y="3727053"/>
            <a:ext cx="0" cy="17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B82D4FA-6E21-41CE-9F73-412DEC41C27E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5643707" y="4271752"/>
            <a:ext cx="1" cy="17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462DEFA-A104-4F79-9925-3E6D3B40739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643707" y="4816694"/>
            <a:ext cx="0" cy="17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6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Data Connection - Uniform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74625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err="1"/>
              <a:t>GLfloat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pmtx</a:t>
            </a:r>
            <a:r>
              <a:rPr lang="en-US" altLang="zh-TW" sz="2400" dirty="0"/>
              <a:t>[16];    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getP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(), 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getV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glGetFloatv</a:t>
            </a:r>
            <a:r>
              <a:rPr lang="en-US" altLang="zh-TW" sz="2400" dirty="0"/>
              <a:t>(GL_PROJECTION_MATRIX, </a:t>
            </a:r>
            <a:r>
              <a:rPr lang="en-US" altLang="zh-TW" sz="2400" dirty="0" err="1"/>
              <a:t>pmtx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en-US" altLang="zh-TW" sz="2400" dirty="0" err="1"/>
              <a:t>GLint</a:t>
            </a:r>
            <a:r>
              <a:rPr lang="en-US" altLang="zh-TW" sz="2400" dirty="0"/>
              <a:t> </a:t>
            </a:r>
            <a:r>
              <a:rPr lang="en-US" altLang="zh-TW" sz="2400" dirty="0" err="1">
                <a:solidFill>
                  <a:schemeClr val="accent1"/>
                </a:solidFill>
              </a:rPr>
              <a:t>pmatLoc</a:t>
            </a:r>
            <a:r>
              <a:rPr lang="en-US" altLang="zh-TW" sz="2400" dirty="0"/>
              <a:t> = </a:t>
            </a:r>
            <a:r>
              <a:rPr lang="en-US" altLang="zh-TW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glGetUniformLocation</a:t>
            </a:r>
            <a:r>
              <a:rPr lang="en-US" altLang="zh-TW" sz="2400" dirty="0"/>
              <a:t>(program, "</a:t>
            </a:r>
            <a:r>
              <a:rPr lang="en-US" altLang="zh-TW" sz="2400" dirty="0">
                <a:solidFill>
                  <a:srgbClr val="FF0000"/>
                </a:solidFill>
              </a:rPr>
              <a:t>Projection</a:t>
            </a:r>
            <a:r>
              <a:rPr lang="en-US" altLang="zh-TW" sz="2400" dirty="0"/>
              <a:t>");</a:t>
            </a:r>
          </a:p>
          <a:p>
            <a:pPr marL="0" indent="0">
              <a:buNone/>
            </a:pPr>
            <a:br>
              <a:rPr lang="en-US" altLang="zh-TW" sz="2400" dirty="0"/>
            </a:br>
            <a:r>
              <a:rPr lang="en-US" altLang="zh-TW" sz="2400" dirty="0" err="1"/>
              <a:t>glUseProgram</a:t>
            </a:r>
            <a:r>
              <a:rPr lang="en-US" altLang="zh-TW" sz="2400" dirty="0"/>
              <a:t>(program);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glUniformMatrix4fv</a:t>
            </a:r>
            <a:r>
              <a:rPr lang="en-US" altLang="zh-TW" sz="2400" dirty="0"/>
              <a:t>(</a:t>
            </a:r>
            <a:r>
              <a:rPr lang="en-US" altLang="zh-TW" sz="2400" dirty="0" err="1">
                <a:solidFill>
                  <a:schemeClr val="accent1"/>
                </a:solidFill>
              </a:rPr>
              <a:t>pmatLoc</a:t>
            </a:r>
            <a:r>
              <a:rPr lang="en-US" altLang="zh-TW" sz="2400" dirty="0"/>
              <a:t>, 1, GL_FALSE, </a:t>
            </a:r>
            <a:r>
              <a:rPr lang="en-US" altLang="zh-TW" sz="2400" dirty="0" err="1"/>
              <a:t>pmtx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en-US" altLang="zh-TW" sz="2400" dirty="0" err="1"/>
              <a:t>glUseProgram</a:t>
            </a:r>
            <a:r>
              <a:rPr lang="en-US" altLang="zh-TW" sz="2400" dirty="0"/>
              <a:t>(0); </a:t>
            </a:r>
            <a:br>
              <a:rPr lang="en-US" altLang="zh-TW" sz="2400" dirty="0"/>
            </a:br>
            <a:endParaRPr lang="en-US" altLang="zh-TW" sz="2400" dirty="0"/>
          </a:p>
          <a:p>
            <a:pPr marL="0" indent="0">
              <a:buNone/>
            </a:pPr>
            <a:br>
              <a:rPr lang="en-US" altLang="zh-TW" sz="2400" dirty="0"/>
            </a:br>
            <a:r>
              <a:rPr lang="en-US" altLang="zh-TW" sz="2400" dirty="0">
                <a:solidFill>
                  <a:schemeClr val="accent6"/>
                </a:solidFill>
              </a:rPr>
              <a:t>uniform</a:t>
            </a:r>
            <a:r>
              <a:rPr lang="en-US" altLang="zh-TW" sz="2400" dirty="0"/>
              <a:t> mat4 </a:t>
            </a:r>
            <a:r>
              <a:rPr lang="en-US" altLang="zh-TW" sz="2400" dirty="0">
                <a:solidFill>
                  <a:srgbClr val="FF0000"/>
                </a:solidFill>
              </a:rPr>
              <a:t>Projection</a:t>
            </a:r>
            <a:r>
              <a:rPr lang="en-US" altLang="zh-TW" sz="2400" dirty="0"/>
              <a:t>; 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174625" y="1751071"/>
            <a:ext cx="8021128" cy="314010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74625" y="5451894"/>
            <a:ext cx="4837981" cy="5952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4"/>
          <p:cNvSpPr txBox="1">
            <a:spLocks/>
          </p:cNvSpPr>
          <p:nvPr/>
        </p:nvSpPr>
        <p:spPr>
          <a:xfrm>
            <a:off x="9315085" y="4537133"/>
            <a:ext cx="1588700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OpenGL</a:t>
            </a:r>
            <a:endParaRPr lang="zh-TW" alt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內容版面配置區 4"/>
          <p:cNvSpPr txBox="1">
            <a:spLocks/>
          </p:cNvSpPr>
          <p:nvPr/>
        </p:nvSpPr>
        <p:spPr>
          <a:xfrm>
            <a:off x="6251989" y="5724703"/>
            <a:ext cx="2477937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GLSL (vertex </a:t>
            </a:r>
            <a:r>
              <a:rPr lang="en-US" altLang="zh-TW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shader</a:t>
            </a: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55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Data Connection - Texture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00508" y="1825625"/>
            <a:ext cx="520891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 err="1"/>
              <a:t>glUseProgram</a:t>
            </a:r>
            <a:r>
              <a:rPr lang="en-US" altLang="zh-TW" sz="1600" dirty="0"/>
              <a:t>(program);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glActiveTexture</a:t>
            </a:r>
            <a:r>
              <a:rPr lang="en-US" altLang="zh-TW" sz="1600" dirty="0"/>
              <a:t>(GL_TEXTURE0);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</a:t>
            </a:r>
            <a:r>
              <a:rPr lang="en-US" altLang="zh-TW" sz="1600" dirty="0"/>
              <a:t>(GL_TEXTURE_2D, </a:t>
            </a:r>
            <a:r>
              <a:rPr lang="en-US" altLang="zh-TW" sz="1600" dirty="0" err="1"/>
              <a:t>texObj</a:t>
            </a:r>
            <a:r>
              <a:rPr lang="en-US" altLang="zh-TW" sz="1600" dirty="0"/>
              <a:t>);</a:t>
            </a:r>
          </a:p>
          <a:p>
            <a:pPr marL="0" indent="0">
              <a:buNone/>
            </a:pPr>
            <a:r>
              <a:rPr lang="en-US" altLang="zh-TW" sz="1600" dirty="0" err="1"/>
              <a:t>GLint</a:t>
            </a:r>
            <a:r>
              <a:rPr lang="en-US" altLang="zh-TW" sz="1600" dirty="0">
                <a:solidFill>
                  <a:schemeClr val="accent1"/>
                </a:solidFill>
              </a:rPr>
              <a:t> </a:t>
            </a:r>
            <a:r>
              <a:rPr lang="en-US" altLang="zh-TW" sz="1600" dirty="0" err="1">
                <a:solidFill>
                  <a:schemeClr val="accent1"/>
                </a:solidFill>
              </a:rPr>
              <a:t>texLoc</a:t>
            </a:r>
            <a:r>
              <a:rPr lang="en-US" altLang="zh-TW" sz="1600" dirty="0">
                <a:solidFill>
                  <a:schemeClr val="accent1"/>
                </a:solidFill>
              </a:rPr>
              <a:t> </a:t>
            </a:r>
            <a:r>
              <a:rPr lang="en-US" altLang="zh-TW" sz="1600" dirty="0"/>
              <a:t>= </a:t>
            </a:r>
            <a:r>
              <a:rPr lang="en-US" altLang="zh-TW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glGetUniformLocation</a:t>
            </a:r>
            <a:r>
              <a:rPr lang="en-US" altLang="zh-TW" sz="1600" dirty="0"/>
              <a:t>(program, "</a:t>
            </a:r>
            <a:r>
              <a:rPr lang="en-US" altLang="zh-TW" sz="1600" dirty="0">
                <a:solidFill>
                  <a:srgbClr val="FF0000"/>
                </a:solidFill>
              </a:rPr>
              <a:t>Texture</a:t>
            </a:r>
            <a:r>
              <a:rPr lang="en-US" altLang="zh-TW" sz="1600" dirty="0"/>
              <a:t>");</a:t>
            </a:r>
            <a:endParaRPr lang="en-US" altLang="zh-TW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glUniform1i</a:t>
            </a:r>
            <a:r>
              <a:rPr lang="en-US" altLang="zh-TW" sz="1600" dirty="0"/>
              <a:t>(</a:t>
            </a:r>
            <a:r>
              <a:rPr lang="en-US" altLang="zh-TW" sz="1600" dirty="0" err="1">
                <a:solidFill>
                  <a:schemeClr val="accent1"/>
                </a:solidFill>
              </a:rPr>
              <a:t>texLoc</a:t>
            </a:r>
            <a:r>
              <a:rPr lang="en-US" altLang="zh-TW" sz="1600" dirty="0"/>
              <a:t>, </a:t>
            </a:r>
            <a:r>
              <a:rPr lang="en-US" altLang="zh-TW" sz="1600" dirty="0">
                <a:solidFill>
                  <a:schemeClr val="accent4"/>
                </a:solidFill>
              </a:rPr>
              <a:t>0</a:t>
            </a:r>
            <a:r>
              <a:rPr lang="en-US" altLang="zh-TW" sz="1600" dirty="0"/>
              <a:t>);</a:t>
            </a:r>
          </a:p>
          <a:p>
            <a:pPr marL="0" indent="0">
              <a:buNone/>
            </a:pPr>
            <a:r>
              <a:rPr lang="en-US" altLang="zh-TW" sz="1600" i="1" dirty="0">
                <a:solidFill>
                  <a:schemeClr val="accent6">
                    <a:lumMod val="75000"/>
                  </a:schemeClr>
                </a:solidFill>
              </a:rPr>
              <a:t>/* draw objects */</a:t>
            </a:r>
            <a:endParaRPr lang="en-US" altLang="zh-TW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</a:t>
            </a:r>
            <a:r>
              <a:rPr lang="en-US" altLang="zh-TW" sz="1600" dirty="0"/>
              <a:t>(GL_TEXTURE_2D, 0);</a:t>
            </a:r>
          </a:p>
          <a:p>
            <a:pPr marL="0" indent="0">
              <a:buNone/>
            </a:pPr>
            <a:r>
              <a:rPr lang="en-US" altLang="zh-TW" sz="1600" dirty="0" err="1"/>
              <a:t>glUseProgram</a:t>
            </a:r>
            <a:r>
              <a:rPr lang="en-US" altLang="zh-TW" sz="1600" dirty="0"/>
              <a:t>(0); </a:t>
            </a:r>
          </a:p>
          <a:p>
            <a:pPr marL="0" indent="0">
              <a:buNone/>
            </a:pPr>
            <a:br>
              <a:rPr lang="en-US" altLang="zh-TW" sz="1600" dirty="0"/>
            </a:br>
            <a:r>
              <a:rPr lang="en-US" altLang="zh-TW" sz="1600" dirty="0"/>
              <a:t>layout(binding = </a:t>
            </a:r>
            <a:r>
              <a:rPr lang="en-US" altLang="zh-TW" sz="1600" dirty="0">
                <a:solidFill>
                  <a:schemeClr val="accent4"/>
                </a:solidFill>
              </a:rPr>
              <a:t>0</a:t>
            </a:r>
            <a:r>
              <a:rPr lang="en-US" altLang="zh-TW" sz="1600" dirty="0"/>
              <a:t>) </a:t>
            </a:r>
            <a:r>
              <a:rPr lang="en-US" altLang="zh-TW" sz="1600" dirty="0">
                <a:solidFill>
                  <a:schemeClr val="accent6"/>
                </a:solidFill>
              </a:rPr>
              <a:t>uniform </a:t>
            </a:r>
            <a:r>
              <a:rPr lang="en-US" altLang="zh-TW" sz="1600" dirty="0"/>
              <a:t>sampler2D </a:t>
            </a:r>
            <a:r>
              <a:rPr lang="en-US" altLang="zh-TW" sz="1600" dirty="0">
                <a:solidFill>
                  <a:srgbClr val="FF0000"/>
                </a:solidFill>
              </a:rPr>
              <a:t>Texture</a:t>
            </a:r>
            <a:r>
              <a:rPr lang="en-US" altLang="zh-TW" sz="1600" dirty="0"/>
              <a:t>;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accent6"/>
                </a:solidFill>
              </a:rPr>
              <a:t>in</a:t>
            </a:r>
            <a:r>
              <a:rPr lang="en-US" altLang="zh-TW" sz="1600" dirty="0"/>
              <a:t> vec2 </a:t>
            </a:r>
            <a:r>
              <a:rPr lang="en-US" altLang="zh-TW" sz="1600" dirty="0" err="1"/>
              <a:t>texcoord</a:t>
            </a:r>
            <a:r>
              <a:rPr lang="en-US" altLang="zh-TW" sz="1600" dirty="0"/>
              <a:t>;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accent6"/>
                </a:solidFill>
              </a:rPr>
              <a:t>out</a:t>
            </a:r>
            <a:r>
              <a:rPr lang="en-US" altLang="zh-TW" sz="1600" dirty="0"/>
              <a:t> vec4 </a:t>
            </a:r>
            <a:r>
              <a:rPr lang="en-US" altLang="zh-TW" sz="1600" dirty="0" err="1"/>
              <a:t>outColor</a:t>
            </a:r>
            <a:r>
              <a:rPr lang="en-US" altLang="zh-TW" sz="1600" dirty="0"/>
              <a:t>;</a:t>
            </a:r>
          </a:p>
          <a:p>
            <a:pPr marL="0" indent="0">
              <a:buNone/>
            </a:pPr>
            <a:r>
              <a:rPr lang="en-US" altLang="zh-TW" sz="1600" dirty="0"/>
              <a:t>void main() { </a:t>
            </a:r>
            <a:r>
              <a:rPr lang="en-US" altLang="zh-TW" sz="1600" dirty="0" err="1"/>
              <a:t>outColor</a:t>
            </a:r>
            <a:r>
              <a:rPr lang="en-US" altLang="zh-TW" sz="1600" dirty="0"/>
              <a:t> = texture2D(Texture, </a:t>
            </a:r>
            <a:r>
              <a:rPr lang="en-US" altLang="zh-TW" sz="1600" dirty="0" err="1"/>
              <a:t>texcoord</a:t>
            </a:r>
            <a:r>
              <a:rPr lang="en-US" altLang="zh-TW" sz="1600" dirty="0"/>
              <a:t>); }</a:t>
            </a:r>
            <a:endParaRPr lang="zh-TW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200508" y="1825625"/>
            <a:ext cx="5208917" cy="278088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200508" y="4796511"/>
            <a:ext cx="5208917" cy="13804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4"/>
          <p:cNvSpPr txBox="1">
            <a:spLocks/>
          </p:cNvSpPr>
          <p:nvPr/>
        </p:nvSpPr>
        <p:spPr>
          <a:xfrm>
            <a:off x="6614297" y="4343099"/>
            <a:ext cx="1588700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OpenGL</a:t>
            </a:r>
            <a:endParaRPr lang="zh-TW" alt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內容版面配置區 4"/>
          <p:cNvSpPr txBox="1">
            <a:spLocks/>
          </p:cNvSpPr>
          <p:nvPr/>
        </p:nvSpPr>
        <p:spPr>
          <a:xfrm>
            <a:off x="6614297" y="5724703"/>
            <a:ext cx="2477937" cy="526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GLSL (fragment </a:t>
            </a:r>
            <a:r>
              <a:rPr lang="en-US" altLang="zh-TW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shader</a:t>
            </a: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GLSL Syntax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altLang="zh-TW" dirty="0"/>
              <a:t>Basic Variable Types </a:t>
            </a:r>
          </a:p>
          <a:p>
            <a:pPr lvl="1" fontAlgn="base"/>
            <a:r>
              <a:rPr lang="en-US" altLang="zh-TW" dirty="0"/>
              <a:t>vec2, vec3, vec4, … </a:t>
            </a:r>
          </a:p>
          <a:p>
            <a:pPr lvl="1" fontAlgn="base"/>
            <a:r>
              <a:rPr lang="en-US" altLang="zh-TW" dirty="0"/>
              <a:t>mat2, mat3, mat4, … </a:t>
            </a:r>
          </a:p>
          <a:p>
            <a:pPr lvl="1" fontAlgn="base"/>
            <a:r>
              <a:rPr lang="en-US" altLang="zh-TW" dirty="0"/>
              <a:t>float, </a:t>
            </a:r>
            <a:r>
              <a:rPr lang="en-US" altLang="zh-TW" dirty="0" err="1"/>
              <a:t>int</a:t>
            </a:r>
            <a:r>
              <a:rPr lang="en-US" altLang="zh-TW" dirty="0"/>
              <a:t>, bool, … </a:t>
            </a:r>
          </a:p>
          <a:p>
            <a:pPr lvl="1" fontAlgn="base"/>
            <a:r>
              <a:rPr lang="en-US" altLang="zh-TW" dirty="0"/>
              <a:t>sampler2D, … 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pPr fontAlgn="base"/>
            <a:r>
              <a:rPr lang="en-US" altLang="zh-TW" dirty="0"/>
              <a:t>Basic Functions </a:t>
            </a:r>
          </a:p>
          <a:p>
            <a:pPr lvl="1" fontAlgn="base"/>
            <a:r>
              <a:rPr lang="en-US" altLang="zh-TW" dirty="0"/>
              <a:t>max, min, sin, cos, pow, log, …</a:t>
            </a:r>
          </a:p>
          <a:p>
            <a:pPr lvl="1" fontAlgn="base"/>
            <a:r>
              <a:rPr lang="en-US" altLang="zh-TW" dirty="0"/>
              <a:t>dot, normalize, reflect, … </a:t>
            </a:r>
          </a:p>
          <a:p>
            <a:pPr lvl="1" fontAlgn="base"/>
            <a:r>
              <a:rPr lang="en-US" altLang="zh-TW" dirty="0"/>
              <a:t>transpose, inverse, …</a:t>
            </a:r>
          </a:p>
        </p:txBody>
      </p:sp>
    </p:spTree>
    <p:extLst>
      <p:ext uri="{BB962C8B-B14F-4D97-AF65-F5344CB8AC3E}">
        <p14:creationId xmlns:p14="http://schemas.microsoft.com/office/powerpoint/2010/main" val="130762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Vertex </a:t>
            </a:r>
            <a:r>
              <a:rPr lang="en-US" altLang="zh-TW" dirty="0" err="1"/>
              <a:t>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7328" y="1311215"/>
            <a:ext cx="7066472" cy="48657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/* Example of vertex </a:t>
            </a:r>
            <a:r>
              <a:rPr lang="en-US" altLang="zh-TW" sz="1400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</a:p>
          <a:p>
            <a:pPr marL="0" indent="0">
              <a:buNone/>
            </a:pPr>
            <a:r>
              <a:rPr lang="en-US" altLang="zh-TW" sz="1800" dirty="0"/>
              <a:t>#version 430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layout(location = 0) in vec3 position;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uniform mat4 Projection;</a:t>
            </a:r>
          </a:p>
          <a:p>
            <a:pPr marL="0" indent="0">
              <a:buNone/>
            </a:pPr>
            <a:r>
              <a:rPr lang="en-US" altLang="zh-TW" sz="1800" dirty="0"/>
              <a:t>uniform mat4 </a:t>
            </a:r>
            <a:r>
              <a:rPr lang="en-US" altLang="zh-TW" sz="1800" dirty="0" err="1"/>
              <a:t>ModelView</a:t>
            </a:r>
            <a:r>
              <a:rPr lang="en-US" altLang="zh-TW" sz="1800" dirty="0"/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 vec3 color;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</a:rPr>
              <a:t>//to fragment </a:t>
            </a:r>
            <a:r>
              <a:rPr lang="en-US" altLang="zh-TW" sz="1800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endParaRPr lang="en-US" altLang="zh-TW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void main() {</a:t>
            </a:r>
          </a:p>
          <a:p>
            <a:pPr marL="0" indent="0">
              <a:buNone/>
            </a:pPr>
            <a:r>
              <a:rPr lang="en-US" altLang="zh-TW" sz="1800" dirty="0"/>
              <a:t>  </a:t>
            </a:r>
            <a:r>
              <a:rPr lang="en-US" altLang="zh-TW" sz="1800" dirty="0" err="1">
                <a:solidFill>
                  <a:srgbClr val="FF0000"/>
                </a:solidFill>
              </a:rPr>
              <a:t>gl_Position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/>
              <a:t>= Projection * </a:t>
            </a:r>
            <a:r>
              <a:rPr lang="en-US" altLang="zh-TW" sz="1800" dirty="0" err="1"/>
              <a:t>ModelView</a:t>
            </a:r>
            <a:r>
              <a:rPr lang="en-US" altLang="zh-TW" sz="1800" dirty="0"/>
              <a:t> * vec4(position, 1.0);</a:t>
            </a:r>
          </a:p>
          <a:p>
            <a:pPr marL="0" indent="0">
              <a:buNone/>
            </a:pPr>
            <a:r>
              <a:rPr lang="en-US" altLang="zh-TW" sz="1800" dirty="0"/>
              <a:t>  </a:t>
            </a:r>
            <a:r>
              <a:rPr lang="en-US" altLang="zh-TW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altLang="zh-TW" sz="1800" dirty="0"/>
              <a:t> = vec3(1.0, 0.0, 0.0);</a:t>
            </a:r>
          </a:p>
          <a:p>
            <a:pPr marL="0" indent="0">
              <a:buNone/>
            </a:pPr>
            <a:r>
              <a:rPr lang="en-US" altLang="zh-TW" sz="1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1690688"/>
            <a:ext cx="3102634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must have </a:t>
            </a:r>
            <a:r>
              <a:rPr lang="en-US" altLang="zh-TW" dirty="0" err="1">
                <a:solidFill>
                  <a:srgbClr val="FFFFFF"/>
                </a:solidFill>
                <a:latin typeface="Trebuchet MS" panose="020B0603020202020204" pitchFamily="34" charset="0"/>
              </a:rPr>
              <a:t>gl_Position</a:t>
            </a:r>
            <a:endParaRPr lang="en-US" altLang="zh-TW" dirty="0">
              <a:solidFill>
                <a:srgbClr val="ADADAD"/>
              </a:solidFill>
              <a:latin typeface="Arial" panose="020B0604020202020204" pitchFamily="34" charset="0"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127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Fragment </a:t>
            </a:r>
            <a:r>
              <a:rPr lang="en-US" altLang="zh-TW" dirty="0" err="1"/>
              <a:t>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113362" cy="4351338"/>
          </a:xfrm>
        </p:spPr>
        <p:txBody>
          <a:bodyPr>
            <a:normAutofit/>
          </a:bodyPr>
          <a:lstStyle/>
          <a:p>
            <a:pPr fontAlgn="base"/>
            <a:r>
              <a:rPr lang="en-US" altLang="zh-TW" sz="1800" dirty="0">
                <a:solidFill>
                  <a:srgbClr val="FF0000"/>
                </a:solidFill>
              </a:rPr>
              <a:t>must have </a:t>
            </a:r>
            <a:r>
              <a:rPr lang="en-US" altLang="zh-TW" sz="1800" dirty="0"/>
              <a:t>a out vec4 </a:t>
            </a:r>
            <a:r>
              <a:rPr lang="en-US" altLang="zh-TW" sz="1800" dirty="0">
                <a:solidFill>
                  <a:srgbClr val="FF0000"/>
                </a:solidFill>
              </a:rPr>
              <a:t>for</a:t>
            </a:r>
            <a:r>
              <a:rPr lang="en-US" altLang="zh-TW" sz="1800" dirty="0"/>
              <a:t> color buffer</a:t>
            </a:r>
          </a:p>
        </p:txBody>
      </p:sp>
      <p:sp>
        <p:nvSpPr>
          <p:cNvPr id="4" name="矩形 3"/>
          <p:cNvSpPr/>
          <p:nvPr/>
        </p:nvSpPr>
        <p:spPr>
          <a:xfrm>
            <a:off x="5257800" y="182562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/* Example of fragment 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endParaRPr lang="en-US" altLang="zh-TW" sz="2400" dirty="0"/>
          </a:p>
          <a:p>
            <a:r>
              <a:rPr lang="zh-TW" altLang="en-US" sz="2400" dirty="0"/>
              <a:t>#version 430</a:t>
            </a:r>
          </a:p>
          <a:p>
            <a:endParaRPr lang="zh-TW" altLang="en-US" sz="2400" dirty="0"/>
          </a:p>
          <a:p>
            <a:r>
              <a:rPr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 vec3 color; 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//from vertex 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sz="2400" dirty="0">
                <a:solidFill>
                  <a:srgbClr val="FF0000"/>
                </a:solidFill>
              </a:rPr>
              <a:t>out vec4 frag_color;</a:t>
            </a:r>
          </a:p>
          <a:p>
            <a:endParaRPr lang="zh-TW" altLang="en-US" sz="2400" dirty="0"/>
          </a:p>
          <a:p>
            <a:r>
              <a:rPr lang="zh-TW" altLang="en-US" sz="2400" dirty="0"/>
              <a:t>void main() {</a:t>
            </a:r>
          </a:p>
          <a:p>
            <a:r>
              <a:rPr lang="zh-TW" altLang="en-US" sz="2400" dirty="0"/>
              <a:t>    </a:t>
            </a:r>
            <a:r>
              <a:rPr lang="zh-TW" altLang="en-US" sz="2400" dirty="0">
                <a:solidFill>
                  <a:srgbClr val="FF0000"/>
                </a:solidFill>
              </a:rPr>
              <a:t>frag_color </a:t>
            </a:r>
            <a:r>
              <a:rPr lang="zh-TW" altLang="en-US" sz="2400" dirty="0"/>
              <a:t>= vec4(color, 1.0);</a:t>
            </a:r>
          </a:p>
          <a:p>
            <a:r>
              <a:rPr lang="zh-TW" alt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83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49638" y="491706"/>
            <a:ext cx="2544792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Program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1777041" y="1587258"/>
            <a:ext cx="2872597" cy="5865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Vertex </a:t>
            </a:r>
            <a:r>
              <a:rPr lang="en-US" altLang="zh-TW" sz="2800" dirty="0" err="1"/>
              <a:t>shader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194430" y="1587259"/>
            <a:ext cx="2872597" cy="5865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Fragment </a:t>
            </a:r>
            <a:r>
              <a:rPr lang="en-US" altLang="zh-TW" sz="2800" dirty="0" err="1"/>
              <a:t>shader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332116" y="3321174"/>
            <a:ext cx="905774" cy="50895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EBO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129395" y="4433981"/>
            <a:ext cx="1311215" cy="7159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indices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68260" y="3321174"/>
            <a:ext cx="905774" cy="5089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VAO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441851" y="3321174"/>
            <a:ext cx="905774" cy="5089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VAO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915442" y="3321174"/>
            <a:ext cx="905774" cy="5089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VAO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968260" y="4895495"/>
            <a:ext cx="905774" cy="50895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VBO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029131" y="4895495"/>
            <a:ext cx="905774" cy="50895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VBO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4094673" y="4895495"/>
            <a:ext cx="905774" cy="50895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VBO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1968259" y="5960858"/>
            <a:ext cx="3032187" cy="5089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Point data</a:t>
            </a:r>
            <a:endParaRPr lang="zh-TW" altLang="en-US" sz="2400" dirty="0"/>
          </a:p>
        </p:txBody>
      </p:sp>
      <p:cxnSp>
        <p:nvCxnSpPr>
          <p:cNvPr id="20" name="直線接點 19"/>
          <p:cNvCxnSpPr>
            <a:stCxn id="5" idx="2"/>
            <a:endCxn id="2" idx="0"/>
          </p:cNvCxnSpPr>
          <p:nvPr/>
        </p:nvCxnSpPr>
        <p:spPr>
          <a:xfrm flipH="1">
            <a:off x="3213340" y="1121434"/>
            <a:ext cx="2708694" cy="465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5" idx="2"/>
            <a:endCxn id="6" idx="0"/>
          </p:cNvCxnSpPr>
          <p:nvPr/>
        </p:nvCxnSpPr>
        <p:spPr>
          <a:xfrm>
            <a:off x="5922034" y="1121434"/>
            <a:ext cx="2708695" cy="465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2" idx="2"/>
            <a:endCxn id="3" idx="0"/>
          </p:cNvCxnSpPr>
          <p:nvPr/>
        </p:nvCxnSpPr>
        <p:spPr>
          <a:xfrm flipH="1">
            <a:off x="785003" y="2173855"/>
            <a:ext cx="2428337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3" idx="2"/>
            <a:endCxn id="7" idx="0"/>
          </p:cNvCxnSpPr>
          <p:nvPr/>
        </p:nvCxnSpPr>
        <p:spPr>
          <a:xfrm>
            <a:off x="785003" y="3830132"/>
            <a:ext cx="0" cy="6038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777041" y="3062377"/>
            <a:ext cx="4356340" cy="99203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>
            <a:stCxn id="7" idx="7"/>
            <a:endCxn id="31" idx="1"/>
          </p:cNvCxnSpPr>
          <p:nvPr/>
        </p:nvCxnSpPr>
        <p:spPr>
          <a:xfrm flipV="1">
            <a:off x="1248587" y="3558396"/>
            <a:ext cx="528454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9" idx="2"/>
            <a:endCxn id="13" idx="0"/>
          </p:cNvCxnSpPr>
          <p:nvPr/>
        </p:nvCxnSpPr>
        <p:spPr>
          <a:xfrm>
            <a:off x="2421147" y="3830132"/>
            <a:ext cx="0" cy="1065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9" idx="2"/>
            <a:endCxn id="14" idx="0"/>
          </p:cNvCxnSpPr>
          <p:nvPr/>
        </p:nvCxnSpPr>
        <p:spPr>
          <a:xfrm>
            <a:off x="2421147" y="3830132"/>
            <a:ext cx="1060871" cy="1065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9" idx="2"/>
            <a:endCxn id="15" idx="0"/>
          </p:cNvCxnSpPr>
          <p:nvPr/>
        </p:nvCxnSpPr>
        <p:spPr>
          <a:xfrm>
            <a:off x="2421147" y="3830132"/>
            <a:ext cx="2126413" cy="1065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2" idx="2"/>
            <a:endCxn id="9" idx="0"/>
          </p:cNvCxnSpPr>
          <p:nvPr/>
        </p:nvCxnSpPr>
        <p:spPr>
          <a:xfrm flipH="1">
            <a:off x="2421147" y="2173855"/>
            <a:ext cx="792193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endCxn id="11" idx="0"/>
          </p:cNvCxnSpPr>
          <p:nvPr/>
        </p:nvCxnSpPr>
        <p:spPr>
          <a:xfrm>
            <a:off x="3207588" y="2173855"/>
            <a:ext cx="687150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endCxn id="12" idx="0"/>
          </p:cNvCxnSpPr>
          <p:nvPr/>
        </p:nvCxnSpPr>
        <p:spPr>
          <a:xfrm>
            <a:off x="3207588" y="2173855"/>
            <a:ext cx="2160741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" idx="3"/>
            <a:endCxn id="6" idx="1"/>
          </p:cNvCxnSpPr>
          <p:nvPr/>
        </p:nvCxnSpPr>
        <p:spPr>
          <a:xfrm>
            <a:off x="4649638" y="1880557"/>
            <a:ext cx="254479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弧 50"/>
          <p:cNvSpPr/>
          <p:nvPr/>
        </p:nvSpPr>
        <p:spPr>
          <a:xfrm rot="5400000">
            <a:off x="3366293" y="4260897"/>
            <a:ext cx="236119" cy="3032187"/>
          </a:xfrm>
          <a:prstGeom prst="leftBrace">
            <a:avLst>
              <a:gd name="adj1" fmla="val 8333"/>
              <a:gd name="adj2" fmla="val 8556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8630728" y="4397323"/>
            <a:ext cx="1824664" cy="508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cxnSp>
        <p:nvCxnSpPr>
          <p:cNvPr id="54" name="直線單箭頭接點 53"/>
          <p:cNvCxnSpPr>
            <a:stCxn id="6" idx="2"/>
            <a:endCxn id="53" idx="0"/>
          </p:cNvCxnSpPr>
          <p:nvPr/>
        </p:nvCxnSpPr>
        <p:spPr>
          <a:xfrm>
            <a:off x="8630729" y="2173856"/>
            <a:ext cx="912331" cy="22234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5" idx="2"/>
          </p:cNvCxnSpPr>
          <p:nvPr/>
        </p:nvCxnSpPr>
        <p:spPr>
          <a:xfrm flipH="1">
            <a:off x="4649638" y="1121434"/>
            <a:ext cx="1272396" cy="497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327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Texture in OpenGL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36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Texture coordinate</a:t>
            </a:r>
            <a:endParaRPr lang="zh-TW" altLang="en-US" dirty="0"/>
          </a:p>
        </p:txBody>
      </p:sp>
      <p:pic>
        <p:nvPicPr>
          <p:cNvPr id="1026" name="Picture 2" descr="https://learnopengl-cn.github.io/img/01/06/tex_coor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80" y="1825625"/>
            <a:ext cx="5489096" cy="427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24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load and bind a texture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" altLang="zh-TW" sz="2000" dirty="0"/>
              <a:t> void </a:t>
            </a:r>
            <a:r>
              <a:rPr lang="en" altLang="zh-TW" sz="2000" dirty="0">
                <a:solidFill>
                  <a:srgbClr val="0070C0"/>
                </a:solidFill>
              </a:rPr>
              <a:t>glEnable</a:t>
            </a:r>
            <a:r>
              <a:rPr lang="en" altLang="zh-TW" sz="2000" dirty="0"/>
              <a:t>(Glenum cap);</a:t>
            </a:r>
          </a:p>
          <a:p>
            <a:pPr marL="457200" lvl="1" indent="0">
              <a:buNone/>
            </a:pPr>
            <a:r>
              <a:rPr lang="en" altLang="zh-TW" sz="1800" dirty="0"/>
              <a:t>Use </a:t>
            </a:r>
            <a:r>
              <a:rPr lang="en" altLang="zh-TW" sz="1800" dirty="0">
                <a:solidFill>
                  <a:srgbClr val="FF0000"/>
                </a:solidFill>
              </a:rPr>
              <a:t>GL_TEXTURE_2D </a:t>
            </a:r>
            <a:r>
              <a:rPr lang="en" altLang="zh-TW" sz="1800" dirty="0"/>
              <a:t>to </a:t>
            </a:r>
            <a:r>
              <a:rPr lang="en-US" altLang="zh-TW" sz="1800" dirty="0"/>
              <a:t>enable texture</a:t>
            </a:r>
            <a:endParaRPr lang="en" altLang="zh-TW" sz="1800" dirty="0"/>
          </a:p>
          <a:p>
            <a:r>
              <a:rPr lang="en-US" altLang="zh-TW" sz="2000" dirty="0"/>
              <a:t> Use </a:t>
            </a:r>
            <a:r>
              <a:rPr lang="en-US" altLang="zh-TW" sz="2000" dirty="0" err="1"/>
              <a:t>FreeImage</a:t>
            </a:r>
            <a:r>
              <a:rPr lang="en-US" altLang="zh-TW" sz="2000" dirty="0"/>
              <a:t> library to </a:t>
            </a:r>
            <a:r>
              <a:rPr lang="en-US" altLang="zh-TW" sz="2000" dirty="0">
                <a:solidFill>
                  <a:srgbClr val="FF0000"/>
                </a:solidFill>
              </a:rPr>
              <a:t>load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FF0000"/>
                </a:solidFill>
              </a:rPr>
              <a:t>free</a:t>
            </a:r>
            <a:r>
              <a:rPr lang="en-US" altLang="zh-TW" sz="2000" dirty="0"/>
              <a:t> texture memory</a:t>
            </a:r>
          </a:p>
          <a:p>
            <a:r>
              <a:rPr lang="en-US" altLang="zh-TW" sz="2000" dirty="0"/>
              <a:t> void </a:t>
            </a:r>
            <a:r>
              <a:rPr lang="en-US" altLang="zh-TW" sz="2000" dirty="0" err="1">
                <a:solidFill>
                  <a:srgbClr val="0070C0"/>
                </a:solidFill>
              </a:rPr>
              <a:t>glGenTextures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n,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* textures);</a:t>
            </a:r>
          </a:p>
          <a:p>
            <a:pPr marL="457200" lvl="1" indent="0">
              <a:buNone/>
            </a:pPr>
            <a:r>
              <a:rPr lang="en-US" altLang="zh-TW" sz="1800" dirty="0"/>
              <a:t>Takes as input how many textures we want to generate and stores them in a </a:t>
            </a:r>
            <a:r>
              <a:rPr lang="en-US" altLang="zh-TW" sz="1800" dirty="0">
                <a:solidFill>
                  <a:srgbClr val="FF0000"/>
                </a:solidFill>
              </a:rPr>
              <a:t>unsigned </a:t>
            </a:r>
            <a:r>
              <a:rPr lang="en-US" altLang="zh-TW" sz="1800" dirty="0" err="1">
                <a:solidFill>
                  <a:srgbClr val="FF0000"/>
                </a:solidFill>
              </a:rPr>
              <a:t>int</a:t>
            </a:r>
            <a:r>
              <a:rPr lang="en-US" altLang="zh-TW" sz="1800" dirty="0">
                <a:solidFill>
                  <a:srgbClr val="FF0000"/>
                </a:solidFill>
              </a:rPr>
              <a:t> array</a:t>
            </a:r>
          </a:p>
          <a:p>
            <a:r>
              <a:rPr lang="en-US" altLang="zh-TW" sz="2000" dirty="0"/>
              <a:t> void </a:t>
            </a:r>
            <a:r>
              <a:rPr lang="en-US" altLang="zh-TW" sz="2000" dirty="0" err="1">
                <a:solidFill>
                  <a:srgbClr val="0070C0"/>
                </a:solidFill>
              </a:rPr>
              <a:t>glBindTexture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target,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texture);</a:t>
            </a:r>
          </a:p>
          <a:p>
            <a:pPr marL="457200" lvl="1" indent="0">
              <a:buNone/>
            </a:pPr>
            <a:r>
              <a:rPr lang="en-US" altLang="zh-TW" sz="1600" dirty="0"/>
              <a:t> </a:t>
            </a:r>
            <a:r>
              <a:rPr lang="en-US" altLang="zh-TW" sz="1800" dirty="0"/>
              <a:t>Bind a named texture to a texturing target</a:t>
            </a:r>
          </a:p>
          <a:p>
            <a:r>
              <a:rPr lang="en-US" altLang="zh-TW" sz="2000" dirty="0"/>
              <a:t> void </a:t>
            </a:r>
            <a:r>
              <a:rPr lang="en-US" altLang="zh-TW" sz="2000" dirty="0">
                <a:solidFill>
                  <a:srgbClr val="0070C0"/>
                </a:solidFill>
              </a:rPr>
              <a:t>glTexImage2D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target,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level,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internalformat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width,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height,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border,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format,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type, </a:t>
            </a:r>
            <a:r>
              <a:rPr lang="en-US" altLang="zh-TW" sz="2000" dirty="0" err="1"/>
              <a:t>const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GLvoid</a:t>
            </a:r>
            <a:r>
              <a:rPr lang="en-US" altLang="zh-TW" sz="2000" dirty="0"/>
              <a:t> * data);</a:t>
            </a:r>
          </a:p>
          <a:p>
            <a:pPr marL="457200" lvl="1" indent="0">
              <a:buNone/>
            </a:pPr>
            <a:r>
              <a:rPr lang="en-US" altLang="zh-TW" sz="1600" dirty="0"/>
              <a:t> </a:t>
            </a:r>
            <a:r>
              <a:rPr lang="en-US" altLang="zh-TW" sz="1800" dirty="0"/>
              <a:t>Generate a two-dimensional texture image</a:t>
            </a:r>
            <a:endParaRPr kumimoji="1"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940" y="5339750"/>
            <a:ext cx="5538306" cy="11650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940" y="6453808"/>
            <a:ext cx="7232060" cy="3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08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load and bind a texture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sz="2400" dirty="0"/>
              <a:t> void </a:t>
            </a:r>
            <a:r>
              <a:rPr lang="en" altLang="zh-TW" sz="2400" dirty="0">
                <a:solidFill>
                  <a:srgbClr val="0070C0"/>
                </a:solidFill>
              </a:rPr>
              <a:t>glTexParameteri</a:t>
            </a:r>
            <a:r>
              <a:rPr lang="en" altLang="zh-TW" sz="2400" dirty="0"/>
              <a:t>( GLenum target, GLenum pname, GLint param);</a:t>
            </a:r>
          </a:p>
          <a:p>
            <a:r>
              <a:rPr lang="en" altLang="zh-TW" sz="2400" dirty="0"/>
              <a:t> Texture wrapping</a:t>
            </a:r>
          </a:p>
          <a:p>
            <a:pPr lvl="1"/>
            <a:r>
              <a:rPr lang="en" altLang="zh-TW" sz="2000" dirty="0"/>
              <a:t> Texture coordinates usually range from (0,0) to (1,1) but if we specify coordinates outside this range, the default behavior of OpenGL is to </a:t>
            </a:r>
            <a:r>
              <a:rPr lang="en" altLang="zh-TW" sz="2000" dirty="0">
                <a:solidFill>
                  <a:srgbClr val="FF0000"/>
                </a:solidFill>
              </a:rPr>
              <a:t>repeat</a:t>
            </a:r>
            <a:r>
              <a:rPr lang="en" altLang="zh-TW" sz="2000" dirty="0"/>
              <a:t> the texture images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FF0000"/>
                </a:solidFill>
              </a:rPr>
              <a:t>GL_TEXTURE_WRAP_S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GL_REPEAT</a:t>
            </a:r>
            <a:r>
              <a:rPr lang="en" altLang="zh-TW" sz="2000" dirty="0"/>
              <a:t>); 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FF0000"/>
                </a:solidFill>
              </a:rPr>
              <a:t>GL_TEXTURE_WRAP_T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GL_REPEAT</a:t>
            </a:r>
            <a:r>
              <a:rPr lang="en" altLang="zh-TW" sz="2000" dirty="0"/>
              <a:t>);</a:t>
            </a:r>
          </a:p>
          <a:p>
            <a:r>
              <a:rPr lang="en" altLang="zh-TW" sz="2400" dirty="0"/>
              <a:t> Texture filtering</a:t>
            </a:r>
          </a:p>
          <a:p>
            <a:pPr lvl="1"/>
            <a:r>
              <a:rPr lang="en" altLang="zh-TW" sz="2000" dirty="0"/>
              <a:t> Texture coordinates do not depend on resolution but can be any floating point value, thus OpenGL has to figure out which texture pixel to map the texture coordinate to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00B050"/>
                </a:solidFill>
              </a:rPr>
              <a:t>GL_TEXTURE_MIN_FILTER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GL_Nearest</a:t>
            </a:r>
            <a:r>
              <a:rPr lang="en" altLang="zh-TW" sz="2000" dirty="0"/>
              <a:t>); 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00B050"/>
                </a:solidFill>
              </a:rPr>
              <a:t>GL_TEXTURE_MAG_FILTER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GL_LINEAR</a:t>
            </a:r>
            <a:r>
              <a:rPr lang="en" altLang="zh-TW" sz="2000" dirty="0"/>
              <a:t>);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137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program designed by users.</a:t>
            </a:r>
          </a:p>
          <a:p>
            <a:r>
              <a:rPr lang="en-US" altLang="zh-TW" dirty="0"/>
              <a:t>Run in GPU pipeline.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B83388-B1B3-45CC-AC43-FD7B80AE9DDE}"/>
              </a:ext>
            </a:extLst>
          </p:cNvPr>
          <p:cNvSpPr/>
          <p:nvPr/>
        </p:nvSpPr>
        <p:spPr>
          <a:xfrm>
            <a:off x="1220758" y="3129836"/>
            <a:ext cx="2441197" cy="145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05A89-B80B-422F-86EF-20244F805164}"/>
              </a:ext>
            </a:extLst>
          </p:cNvPr>
          <p:cNvSpPr/>
          <p:nvPr/>
        </p:nvSpPr>
        <p:spPr>
          <a:xfrm>
            <a:off x="4671270" y="3129836"/>
            <a:ext cx="2441197" cy="145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Geometry Shader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C8BA9A-15B4-465C-A1A2-F28E3CC3C2CE}"/>
              </a:ext>
            </a:extLst>
          </p:cNvPr>
          <p:cNvSpPr/>
          <p:nvPr/>
        </p:nvSpPr>
        <p:spPr>
          <a:xfrm>
            <a:off x="8121782" y="3129836"/>
            <a:ext cx="2441197" cy="145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8E502C3-7718-4156-94A6-F42DF060D8EB}"/>
              </a:ext>
            </a:extLst>
          </p:cNvPr>
          <p:cNvSpPr txBox="1">
            <a:spLocks/>
          </p:cNvSpPr>
          <p:nvPr/>
        </p:nvSpPr>
        <p:spPr>
          <a:xfrm>
            <a:off x="1220758" y="4815282"/>
            <a:ext cx="2933511" cy="8695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Single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Single vertex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507AD3-7CC3-46B0-9270-00C18E581CBD}"/>
              </a:ext>
            </a:extLst>
          </p:cNvPr>
          <p:cNvSpPr txBox="1">
            <a:spLocks/>
          </p:cNvSpPr>
          <p:nvPr/>
        </p:nvSpPr>
        <p:spPr>
          <a:xfrm>
            <a:off x="4671270" y="4815282"/>
            <a:ext cx="2933511" cy="11628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One primitive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</a:t>
            </a:r>
            <a:r>
              <a:rPr lang="en-US" altLang="zh-TW" dirty="0"/>
              <a:t> Can be more than one primitive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8486962-D347-4320-BE13-0351D4F96CC0}"/>
              </a:ext>
            </a:extLst>
          </p:cNvPr>
          <p:cNvSpPr txBox="1">
            <a:spLocks/>
          </p:cNvSpPr>
          <p:nvPr/>
        </p:nvSpPr>
        <p:spPr>
          <a:xfrm>
            <a:off x="8121782" y="4815282"/>
            <a:ext cx="2933511" cy="11628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 </a:t>
            </a:r>
            <a:r>
              <a:rPr lang="en-US" altLang="zh-TW" dirty="0"/>
              <a:t>One pixel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One or no pixel</a:t>
            </a:r>
          </a:p>
        </p:txBody>
      </p:sp>
    </p:spTree>
    <p:extLst>
      <p:ext uri="{BB962C8B-B14F-4D97-AF65-F5344CB8AC3E}">
        <p14:creationId xmlns:p14="http://schemas.microsoft.com/office/powerpoint/2010/main" val="231240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Step 1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glActiveTexture</a:t>
            </a:r>
            <a:r>
              <a:rPr lang="en-US" altLang="zh-TW" sz="2400" b="1" dirty="0">
                <a:solidFill>
                  <a:srgbClr val="0070C0"/>
                </a:solidFill>
              </a:rPr>
              <a:t>(GL_TEXTURE0)</a:t>
            </a:r>
            <a:r>
              <a:rPr lang="en-US" altLang="zh-TW" sz="2400" dirty="0"/>
              <a:t> to activate the texture unit</a:t>
            </a:r>
          </a:p>
          <a:p>
            <a:pPr marL="457200" lvl="1" indent="0">
              <a:buNone/>
            </a:pPr>
            <a:r>
              <a:rPr lang="en-US" altLang="zh-TW" sz="2000" dirty="0"/>
              <a:t>Texture unit GL_TEXTURE0 is always by default activated</a:t>
            </a:r>
          </a:p>
          <a:p>
            <a:r>
              <a:rPr lang="en-US" altLang="zh-TW" sz="2400" dirty="0"/>
              <a:t>Step 2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glBindTexture</a:t>
            </a:r>
            <a:r>
              <a:rPr lang="en-US" altLang="zh-TW" sz="2400" b="1" dirty="0">
                <a:solidFill>
                  <a:srgbClr val="0070C0"/>
                </a:solidFill>
              </a:rPr>
              <a:t> (GL_TEXTURE_2D, </a:t>
            </a:r>
            <a:r>
              <a:rPr lang="en-US" altLang="zh-TW" sz="2400" b="1" dirty="0" err="1">
                <a:solidFill>
                  <a:srgbClr val="0070C0"/>
                </a:solidFill>
              </a:rPr>
              <a:t>texture_name</a:t>
            </a:r>
            <a:r>
              <a:rPr lang="en-US" altLang="zh-TW" sz="2400" b="1" dirty="0">
                <a:solidFill>
                  <a:srgbClr val="0070C0"/>
                </a:solidFill>
              </a:rPr>
              <a:t>) </a:t>
            </a:r>
            <a:r>
              <a:rPr lang="en-US" altLang="zh-TW" sz="2400" dirty="0"/>
              <a:t>to bind the texture which you want to use.</a:t>
            </a:r>
          </a:p>
          <a:p>
            <a:r>
              <a:rPr lang="en-US" altLang="zh-TW" sz="2400" dirty="0"/>
              <a:t>Step 3 : Use </a:t>
            </a:r>
            <a:r>
              <a:rPr lang="en-US" altLang="zh-TW" sz="2400" b="1" dirty="0">
                <a:solidFill>
                  <a:srgbClr val="0070C0"/>
                </a:solidFill>
              </a:rPr>
              <a:t>glTexCoord2f(s, t) </a:t>
            </a:r>
            <a:r>
              <a:rPr lang="en-US" altLang="zh-TW" sz="2400" dirty="0"/>
              <a:t>to define the point’s texture coordinate</a:t>
            </a:r>
          </a:p>
          <a:p>
            <a:r>
              <a:rPr lang="en-US" altLang="zh-TW" sz="2400" dirty="0"/>
              <a:t>Step 4 : give the point (usually using glVertex3f or glVertex3d)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33" y="5030320"/>
            <a:ext cx="7158095" cy="12553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632" y="4378486"/>
            <a:ext cx="4659402" cy="6518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632" y="6291814"/>
            <a:ext cx="1979642" cy="4104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284" y="4047332"/>
            <a:ext cx="3009660" cy="2636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082951" y="4704403"/>
            <a:ext cx="1311215" cy="325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9" idx="3"/>
            <a:endCxn id="8" idx="2"/>
          </p:cNvCxnSpPr>
          <p:nvPr/>
        </p:nvCxnSpPr>
        <p:spPr>
          <a:xfrm flipV="1">
            <a:off x="9394166" y="4311018"/>
            <a:ext cx="1192948" cy="556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/>
          <p:cNvSpPr txBox="1">
            <a:spLocks/>
          </p:cNvSpPr>
          <p:nvPr/>
        </p:nvSpPr>
        <p:spPr>
          <a:xfrm>
            <a:off x="9753414" y="4687779"/>
            <a:ext cx="2434087" cy="3364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>
                <a:solidFill>
                  <a:srgbClr val="FF0000"/>
                </a:solidFill>
              </a:rPr>
              <a:t>Texture you load before </a:t>
            </a:r>
          </a:p>
        </p:txBody>
      </p:sp>
      <p:sp>
        <p:nvSpPr>
          <p:cNvPr id="16" name="矩形 15"/>
          <p:cNvSpPr/>
          <p:nvPr/>
        </p:nvSpPr>
        <p:spPr>
          <a:xfrm>
            <a:off x="4857006" y="5658011"/>
            <a:ext cx="1388519" cy="653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032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/>
              <a:t>Homework 2 - </a:t>
            </a:r>
            <a:r>
              <a:rPr lang="en-US" altLang="zh-TW" dirty="0"/>
              <a:t>Music Box </a:t>
            </a:r>
            <a:r>
              <a:rPr lang="en-US" altLang="zh-TW" strike="sngStrike" dirty="0">
                <a:solidFill>
                  <a:schemeClr val="bg1"/>
                </a:solidFill>
              </a:rPr>
              <a:t>with no music </a:t>
            </a:r>
            <a:endParaRPr lang="zh-TW" altLang="en-US" strike="sngStrike" dirty="0">
              <a:solidFill>
                <a:schemeClr val="bg1"/>
              </a:solidFill>
            </a:endParaRPr>
          </a:p>
        </p:txBody>
      </p:sp>
      <p:pic>
        <p:nvPicPr>
          <p:cNvPr id="5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4096" y="1690688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126434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Goal 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Using GLSL to draw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Using OpenGL to draw </a:t>
            </a:r>
          </a:p>
          <a:p>
            <a:endParaRPr lang="en-US" altLang="zh-TW" dirty="0"/>
          </a:p>
          <a:p>
            <a:r>
              <a:rPr lang="en-US" altLang="zh-TW" dirty="0"/>
              <a:t>Some parameters will be used (define in </a:t>
            </a:r>
            <a:r>
              <a:rPr lang="en-US" altLang="zh-TW" dirty="0" err="1"/>
              <a:t>Object.h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Position : model-&gt;positions</a:t>
            </a:r>
          </a:p>
          <a:p>
            <a:pPr lvl="1"/>
            <a:r>
              <a:rPr lang="en-US" altLang="zh-TW" dirty="0"/>
              <a:t>Normal : model-&gt;</a:t>
            </a:r>
            <a:r>
              <a:rPr lang="en-US" altLang="zh-TW" dirty="0" err="1"/>
              <a:t>normals</a:t>
            </a:r>
            <a:endParaRPr lang="en-US" altLang="zh-TW" dirty="0"/>
          </a:p>
          <a:p>
            <a:pPr lvl="1"/>
            <a:r>
              <a:rPr lang="en-US" altLang="zh-TW" dirty="0" err="1"/>
              <a:t>Texcoords</a:t>
            </a:r>
            <a:r>
              <a:rPr lang="en-US" altLang="zh-TW" dirty="0"/>
              <a:t> : model-&gt;</a:t>
            </a:r>
            <a:r>
              <a:rPr lang="en-US" altLang="zh-TW" dirty="0" err="1"/>
              <a:t>texcoords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09" y="4701137"/>
            <a:ext cx="3789091" cy="13778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668" y="1006374"/>
            <a:ext cx="2964437" cy="2994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76913" y="1027906"/>
            <a:ext cx="1190445" cy="13357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660921" y="2331936"/>
            <a:ext cx="2493034" cy="1584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4770408" y="2915728"/>
            <a:ext cx="3856008" cy="258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1"/>
          </p:cNvCxnSpPr>
          <p:nvPr/>
        </p:nvCxnSpPr>
        <p:spPr>
          <a:xfrm flipH="1">
            <a:off x="4304581" y="1695772"/>
            <a:ext cx="5072332" cy="802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98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2 (</a:t>
            </a:r>
            <a:r>
              <a:rPr lang="zh-TW" altLang="en-US" b="1" dirty="0"/>
              <a:t>配分</a:t>
            </a:r>
            <a:r>
              <a:rPr lang="en-US" altLang="zh-TW" b="1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1859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1.</a:t>
            </a:r>
            <a:r>
              <a:rPr lang="en-US" altLang="zh-TW" sz="2000" dirty="0"/>
              <a:t> </a:t>
            </a:r>
            <a:r>
              <a:rPr lang="en-US" altLang="zh-TW" sz="2000" dirty="0" err="1"/>
              <a:t>createShader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createProgram</a:t>
            </a:r>
            <a:r>
              <a:rPr lang="en-US" altLang="zh-TW" sz="2000" dirty="0"/>
              <a:t> (5%)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2.</a:t>
            </a:r>
            <a:r>
              <a:rPr lang="en-US" altLang="zh-TW" sz="2000" dirty="0"/>
              <a:t> Setup VAO, Setup VBO of vertex positions, </a:t>
            </a:r>
            <a:r>
              <a:rPr lang="en-US" altLang="zh-TW" sz="2000" dirty="0" err="1"/>
              <a:t>normals</a:t>
            </a:r>
            <a:r>
              <a:rPr lang="en-US" altLang="zh-TW" sz="2000" dirty="0"/>
              <a:t>, and </a:t>
            </a:r>
            <a:r>
              <a:rPr lang="en-US" altLang="zh-TW" sz="2000" dirty="0" err="1"/>
              <a:t>texcoords</a:t>
            </a:r>
            <a:r>
              <a:rPr lang="en-US" altLang="zh-TW" sz="2000" dirty="0"/>
              <a:t> (20%)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3.</a:t>
            </a:r>
            <a:r>
              <a:rPr lang="en-US" altLang="zh-TW" sz="2000" dirty="0"/>
              <a:t> draw the basis and make the side of basis with texture (10%)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457200" lvl="1" indent="0">
              <a:buNone/>
            </a:pPr>
            <a:r>
              <a:rPr lang="en-US" altLang="zh-TW" sz="1600" dirty="0">
                <a:solidFill>
                  <a:srgbClr val="FF0000"/>
                </a:solidFill>
              </a:rPr>
              <a:t>#There is no requirement for the top and bottom colors</a:t>
            </a:r>
          </a:p>
          <a:p>
            <a:pPr marL="457200" lvl="1" indent="0">
              <a:buNone/>
            </a:pPr>
            <a:r>
              <a:rPr lang="en-US" altLang="zh-TW" sz="1600" dirty="0">
                <a:solidFill>
                  <a:srgbClr val="FF0000"/>
                </a:solidFill>
              </a:rPr>
              <a:t>#use OpenGL to draw , not need to use </a:t>
            </a:r>
            <a:r>
              <a:rPr lang="en-US" altLang="zh-TW" sz="1600" dirty="0" err="1">
                <a:solidFill>
                  <a:srgbClr val="FF0000"/>
                </a:solidFill>
              </a:rPr>
              <a:t>shader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4.</a:t>
            </a:r>
            <a:r>
              <a:rPr lang="en-US" altLang="zh-TW" sz="2000" dirty="0"/>
              <a:t> pass projection matrix, and view matrix and trigger by Uniform (use </a:t>
            </a:r>
            <a:r>
              <a:rPr lang="en-US" altLang="zh-TW" sz="2000" dirty="0" err="1"/>
              <a:t>getP</a:t>
            </a:r>
            <a:r>
              <a:rPr lang="en-US" altLang="zh-TW" sz="2000" dirty="0"/>
              <a:t>() </a:t>
            </a:r>
            <a:r>
              <a:rPr lang="en-US" altLang="zh-TW" sz="2000" dirty="0" err="1"/>
              <a:t>amd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getV</a:t>
            </a:r>
            <a:r>
              <a:rPr lang="en-US" altLang="zh-TW" sz="2000" dirty="0"/>
              <a:t>()) (5%)</a:t>
            </a:r>
          </a:p>
          <a:p>
            <a:pPr marL="0" indent="0">
              <a:buNone/>
            </a:pPr>
            <a:r>
              <a:rPr lang="en-US" altLang="zh-TW" sz="2000" dirty="0"/>
              <a:t>   also pass </a:t>
            </a:r>
            <a:r>
              <a:rPr lang="en-US" altLang="zh-TW" sz="2000" dirty="0" err="1"/>
              <a:t>modeltexture</a:t>
            </a:r>
            <a:r>
              <a:rPr lang="en-US" altLang="zh-TW" sz="2000" dirty="0"/>
              <a:t> to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and trigger by Uniform (20%)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5.</a:t>
            </a:r>
            <a:r>
              <a:rPr lang="en-US" altLang="zh-TW" sz="2000" dirty="0"/>
              <a:t> vertex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(10%)</a:t>
            </a:r>
          </a:p>
          <a:p>
            <a:pPr marL="457200" lvl="1" indent="0">
              <a:buNone/>
            </a:pPr>
            <a:r>
              <a:rPr lang="en-US" altLang="zh-TW" sz="1600" dirty="0">
                <a:solidFill>
                  <a:srgbClr val="FF0000"/>
                </a:solidFill>
              </a:rPr>
              <a:t>#normal will not be used in this homework, but you have to receive from bind buffer in the vertex </a:t>
            </a:r>
            <a:r>
              <a:rPr lang="en-US" altLang="zh-TW" sz="1600" dirty="0" err="1">
                <a:solidFill>
                  <a:srgbClr val="FF0000"/>
                </a:solidFill>
              </a:rPr>
              <a:t>shader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and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pass to fragment </a:t>
            </a:r>
            <a:r>
              <a:rPr lang="en-US" altLang="zh-TW" sz="1600" dirty="0" err="1">
                <a:solidFill>
                  <a:srgbClr val="FF0000"/>
                </a:solidFill>
              </a:rPr>
              <a:t>shader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6.</a:t>
            </a:r>
            <a:r>
              <a:rPr lang="en-US" altLang="zh-TW" sz="2000" dirty="0"/>
              <a:t> fragment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(10%)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7.</a:t>
            </a:r>
            <a:r>
              <a:rPr lang="en-US" altLang="zh-TW" sz="2000" dirty="0"/>
              <a:t> report (20%)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8. </a:t>
            </a:r>
            <a:r>
              <a:rPr lang="en-US" altLang="zh-TW" sz="2000" dirty="0"/>
              <a:t># Bonus (5%)</a:t>
            </a:r>
            <a:r>
              <a:rPr lang="zh-TW" altLang="en-US" sz="2000" dirty="0"/>
              <a:t> </a:t>
            </a:r>
            <a:r>
              <a:rPr lang="en-US" altLang="zh-TW" sz="2000" dirty="0"/>
              <a:t>Using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 to do anything you want is welcomed </a:t>
            </a:r>
            <a:r>
              <a:rPr lang="en-US" altLang="zh-TW" sz="2000" dirty="0">
                <a:sym typeface="Wingdings" panose="05000000000000000000" pitchFamily="2" charset="2"/>
              </a:rPr>
              <a:t>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6348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2 (report)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Please specify your name and student ID in the report.</a:t>
            </a:r>
          </a:p>
          <a:p>
            <a:endParaRPr lang="en-US" altLang="zh-TW" dirty="0"/>
          </a:p>
          <a:p>
            <a:r>
              <a:rPr lang="en-US" altLang="zh-TW" dirty="0"/>
              <a:t>Explain in detail how to use GLSL by taking screenshots. </a:t>
            </a:r>
          </a:p>
          <a:p>
            <a:pPr marL="457200" lvl="1" indent="0">
              <a:buNone/>
            </a:pPr>
            <a:r>
              <a:rPr lang="en-US" altLang="zh-TW" dirty="0"/>
              <a:t>(first create program ,second create VAO and VBO, third bind together......etc.)</a:t>
            </a:r>
          </a:p>
          <a:p>
            <a:endParaRPr lang="en-US" altLang="zh-TW" dirty="0"/>
          </a:p>
          <a:p>
            <a:r>
              <a:rPr lang="en-US" altLang="zh-TW" dirty="0"/>
              <a:t>Describe the problems you met and how you solved them.</a:t>
            </a:r>
          </a:p>
          <a:p>
            <a:endParaRPr lang="en-US" altLang="zh-TW" dirty="0"/>
          </a:p>
          <a:p>
            <a:r>
              <a:rPr lang="en-US" altLang="zh-TW" dirty="0"/>
              <a:t>Explain what you do for the Bonus. (optional)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4887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/>
              <a:t>Homework 2 (</a:t>
            </a:r>
            <a:r>
              <a:rPr lang="zh-TW" altLang="en-US" sz="4000" b="1" dirty="0"/>
              <a:t>繳交規則</a:t>
            </a:r>
            <a:r>
              <a:rPr lang="en-US" altLang="zh-TW" sz="4000" b="1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err="1"/>
              <a:t>DeadLine</a:t>
            </a:r>
            <a:r>
              <a:rPr lang="en-US" altLang="zh-TW" sz="2400" dirty="0"/>
              <a:t>: 2020/ 11 / </a:t>
            </a:r>
            <a:r>
              <a:rPr lang="en-US" altLang="zh-TW" sz="2400" dirty="0">
                <a:solidFill>
                  <a:srgbClr val="FF0000"/>
                </a:solidFill>
              </a:rPr>
              <a:t>30</a:t>
            </a:r>
            <a:r>
              <a:rPr lang="en-US" altLang="zh-TW" sz="2400" dirty="0"/>
              <a:t>  23: 59:59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Penalty of 10% of the value of the assignment per late week.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If you submit your homework late, the score will be discounted.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between (12/1 - 12/7) : Your final score * 0.9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between (12/8 - 12/14) : Your final score * 0.8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after 12/14 : Your final score * 0.7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99186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Restrictions !!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Your GLSL version should &gt;=  #version 330</a:t>
            </a:r>
          </a:p>
          <a:p>
            <a:endParaRPr lang="en-US" altLang="zh-TW" dirty="0"/>
          </a:p>
          <a:p>
            <a:r>
              <a:rPr lang="en-US" altLang="zh-TW" dirty="0"/>
              <a:t>Deprecated </a:t>
            </a:r>
            <a:r>
              <a:rPr lang="en-US" altLang="zh-TW" dirty="0" err="1"/>
              <a:t>shader</a:t>
            </a:r>
            <a:r>
              <a:rPr lang="en-US" altLang="zh-TW" dirty="0"/>
              <a:t> syntaxes are not allowed, e.g. attribute, varying</a:t>
            </a:r>
          </a:p>
          <a:p>
            <a:endParaRPr lang="en-US" altLang="zh-TW" dirty="0"/>
          </a:p>
          <a:p>
            <a:r>
              <a:rPr lang="en-US" altLang="zh-TW" dirty="0"/>
              <a:t>You are only allowed to use VBO and/or VAO when rendering model</a:t>
            </a:r>
          </a:p>
          <a:p>
            <a:endParaRPr lang="en-US" altLang="zh-TW" dirty="0"/>
          </a:p>
          <a:p>
            <a:r>
              <a:rPr lang="en-US" altLang="zh-TW" dirty="0"/>
              <a:t>You are only allowed to pass uniform data to </a:t>
            </a:r>
            <a:r>
              <a:rPr lang="en-US" altLang="zh-TW" dirty="0" err="1"/>
              <a:t>shader</a:t>
            </a:r>
            <a:r>
              <a:rPr lang="en-US" altLang="zh-TW" dirty="0"/>
              <a:t> using </a:t>
            </a:r>
            <a:r>
              <a:rPr lang="en-US" altLang="zh-TW" dirty="0" err="1"/>
              <a:t>glUniform</a:t>
            </a:r>
            <a:r>
              <a:rPr lang="en-US" altLang="zh-TW" dirty="0"/>
              <a:t>* series function</a:t>
            </a:r>
          </a:p>
          <a:p>
            <a:endParaRPr lang="en-US" altLang="zh-TW" dirty="0"/>
          </a:p>
          <a:p>
            <a:r>
              <a:rPr lang="en-US" altLang="zh-TW" dirty="0"/>
              <a:t>Using built-in uniform variables in </a:t>
            </a:r>
            <a:r>
              <a:rPr lang="en-US" altLang="zh-TW" dirty="0" err="1"/>
              <a:t>shader</a:t>
            </a:r>
            <a:r>
              <a:rPr lang="en-US" altLang="zh-TW" dirty="0"/>
              <a:t> is forbidden!</a:t>
            </a:r>
          </a:p>
          <a:p>
            <a:pPr lvl="1"/>
            <a:r>
              <a:rPr lang="en-US" altLang="zh-TW" dirty="0"/>
              <a:t>(That is, you </a:t>
            </a:r>
            <a:r>
              <a:rPr lang="en-US" altLang="zh-TW" dirty="0">
                <a:solidFill>
                  <a:srgbClr val="FF0000"/>
                </a:solidFill>
              </a:rPr>
              <a:t>cannot</a:t>
            </a:r>
            <a:r>
              <a:rPr lang="en-US" altLang="zh-TW" dirty="0"/>
              <a:t> use </a:t>
            </a:r>
            <a:r>
              <a:rPr lang="en-US" altLang="zh-TW" dirty="0" err="1"/>
              <a:t>gl_ModelViewMatrix</a:t>
            </a:r>
            <a:r>
              <a:rPr lang="en-US" altLang="zh-TW" dirty="0"/>
              <a:t> or </a:t>
            </a:r>
            <a:r>
              <a:rPr lang="en-US" altLang="zh-TW" dirty="0" err="1"/>
              <a:t>gl_NormalMatrix</a:t>
            </a:r>
            <a:r>
              <a:rPr lang="en-US" altLang="zh-TW" dirty="0"/>
              <a:t> …</a:t>
            </a:r>
            <a:r>
              <a:rPr lang="en-US" altLang="zh-TW" dirty="0" err="1"/>
              <a:t>etc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The only </a:t>
            </a:r>
            <a:r>
              <a:rPr lang="en-US" altLang="zh-TW" dirty="0" err="1"/>
              <a:t>gl_XXX</a:t>
            </a:r>
            <a:r>
              <a:rPr lang="en-US" altLang="zh-TW" dirty="0"/>
              <a:t> term should be in your </a:t>
            </a:r>
            <a:r>
              <a:rPr lang="en-US" altLang="zh-TW" dirty="0" err="1"/>
              <a:t>shader</a:t>
            </a:r>
            <a:r>
              <a:rPr lang="en-US" altLang="zh-TW" dirty="0"/>
              <a:t> code is </a:t>
            </a:r>
            <a:r>
              <a:rPr lang="en-US" altLang="zh-TW" dirty="0" err="1"/>
              <a:t>gl_Position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009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Upload 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If your uploading format doesn’t match our requirement, there will be penalty to your score. </a:t>
            </a:r>
            <a:r>
              <a:rPr lang="en-US" altLang="zh-TW">
                <a:solidFill>
                  <a:srgbClr val="FF0000"/>
                </a:solidFill>
              </a:rPr>
              <a:t>(-5</a:t>
            </a:r>
            <a:r>
              <a:rPr lang="en-US" altLang="zh-TW" dirty="0">
                <a:solidFill>
                  <a:srgbClr val="FF0000"/>
                </a:solidFill>
              </a:rPr>
              <a:t>%)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Please hand in the whole </a:t>
            </a:r>
            <a:r>
              <a:rPr lang="en-US" altLang="zh-TW" dirty="0">
                <a:solidFill>
                  <a:srgbClr val="FF0000"/>
                </a:solidFill>
              </a:rPr>
              <a:t>project file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report</a:t>
            </a:r>
            <a:r>
              <a:rPr lang="en-US" altLang="zh-TW" dirty="0"/>
              <a:t> (.pdf) as STUDENTID_Name.zip ​ to e3 platform.</a:t>
            </a:r>
          </a:p>
          <a:p>
            <a:pPr marL="0" indent="0">
              <a:buNone/>
            </a:pPr>
            <a:r>
              <a:rPr lang="en-US" altLang="zh-TW" dirty="0"/>
              <a:t>	e.g. 0716XXX_</a:t>
            </a:r>
            <a:r>
              <a:rPr lang="zh-TW" altLang="en-US" dirty="0"/>
              <a:t>王小明</a:t>
            </a:r>
            <a:r>
              <a:rPr lang="en-US" altLang="zh-TW" dirty="0"/>
              <a:t>.zip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#project file</a:t>
            </a:r>
            <a:r>
              <a:rPr lang="zh-TW" altLang="en-US" dirty="0"/>
              <a:t>要載下來就可以</a:t>
            </a:r>
            <a:r>
              <a:rPr lang="en-US" altLang="zh-TW" dirty="0"/>
              <a:t>demo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493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https://learnopengl.com/Advanced-OpenGL/</a:t>
            </a:r>
            <a:endParaRPr lang="en-US" altLang="zh-TW" dirty="0"/>
          </a:p>
          <a:p>
            <a:r>
              <a:rPr lang="en" altLang="zh-TW" dirty="0">
                <a:hlinkClick r:id="rId3"/>
              </a:rPr>
              <a:t>https://learnopengl.com/Getting-started/Textures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https://www.khronos.org/opengl/wiki/Built-in_Variable_(GLSL)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lum brigh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5899">
            <a:off x="8965221" y="4075037"/>
            <a:ext cx="2415419" cy="23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8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Shader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B83388-B1B3-45CC-AC43-FD7B80AE9DDE}"/>
              </a:ext>
            </a:extLst>
          </p:cNvPr>
          <p:cNvSpPr/>
          <p:nvPr/>
        </p:nvSpPr>
        <p:spPr>
          <a:xfrm>
            <a:off x="1220758" y="2711809"/>
            <a:ext cx="2441197" cy="160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05A89-B80B-422F-86EF-20244F805164}"/>
              </a:ext>
            </a:extLst>
          </p:cNvPr>
          <p:cNvSpPr/>
          <p:nvPr/>
        </p:nvSpPr>
        <p:spPr>
          <a:xfrm>
            <a:off x="4671270" y="2711809"/>
            <a:ext cx="2441197" cy="160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Geometry Shader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C8BA9A-15B4-465C-A1A2-F28E3CC3C2CE}"/>
              </a:ext>
            </a:extLst>
          </p:cNvPr>
          <p:cNvSpPr/>
          <p:nvPr/>
        </p:nvSpPr>
        <p:spPr>
          <a:xfrm>
            <a:off x="8121782" y="2711809"/>
            <a:ext cx="2441197" cy="160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8E502C3-7718-4156-94A6-F42DF060D8EB}"/>
              </a:ext>
            </a:extLst>
          </p:cNvPr>
          <p:cNvSpPr txBox="1">
            <a:spLocks/>
          </p:cNvSpPr>
          <p:nvPr/>
        </p:nvSpPr>
        <p:spPr>
          <a:xfrm>
            <a:off x="1220758" y="4426763"/>
            <a:ext cx="2933511" cy="9564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Single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Single vertex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507AD3-7CC3-46B0-9270-00C18E581CBD}"/>
              </a:ext>
            </a:extLst>
          </p:cNvPr>
          <p:cNvSpPr txBox="1">
            <a:spLocks/>
          </p:cNvSpPr>
          <p:nvPr/>
        </p:nvSpPr>
        <p:spPr>
          <a:xfrm>
            <a:off x="4671270" y="4412098"/>
            <a:ext cx="2933511" cy="12791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One primitive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</a:t>
            </a:r>
            <a:r>
              <a:rPr lang="en-US" altLang="zh-TW" dirty="0"/>
              <a:t> Can be more than one primitive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8486962-D347-4320-BE13-0351D4F96CC0}"/>
              </a:ext>
            </a:extLst>
          </p:cNvPr>
          <p:cNvSpPr txBox="1">
            <a:spLocks/>
          </p:cNvSpPr>
          <p:nvPr/>
        </p:nvSpPr>
        <p:spPr>
          <a:xfrm>
            <a:off x="8121782" y="4412098"/>
            <a:ext cx="2933511" cy="12791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 </a:t>
            </a:r>
            <a:r>
              <a:rPr lang="en-US" altLang="zh-TW" dirty="0"/>
              <a:t>One pixel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One or no pixel</a:t>
            </a:r>
          </a:p>
        </p:txBody>
      </p:sp>
      <p:sp>
        <p:nvSpPr>
          <p:cNvPr id="11" name="矩形 10"/>
          <p:cNvSpPr/>
          <p:nvPr/>
        </p:nvSpPr>
        <p:spPr>
          <a:xfrm>
            <a:off x="1220758" y="2711809"/>
            <a:ext cx="2441197" cy="16056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144906" y="2738978"/>
            <a:ext cx="2441197" cy="16056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41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Shader</a:t>
            </a:r>
            <a:r>
              <a:rPr lang="en-US" altLang="zh-TW" dirty="0"/>
              <a:t>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 the function : </a:t>
            </a:r>
            <a:r>
              <a:rPr lang="en-US" altLang="zh-TW" sz="2400" dirty="0" err="1"/>
              <a:t>createShader</a:t>
            </a:r>
            <a:r>
              <a:rPr lang="en-US" altLang="zh-TW" sz="2400" dirty="0"/>
              <a:t>()</a:t>
            </a:r>
            <a:r>
              <a:rPr lang="en-US" altLang="zh-TW" dirty="0"/>
              <a:t>     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dirty="0"/>
              <a:t> </a:t>
            </a:r>
            <a:r>
              <a:rPr lang="en-US" altLang="zh-TW" sz="2000" dirty="0"/>
              <a:t>(defined in </a:t>
            </a:r>
            <a:r>
              <a:rPr lang="en-US" altLang="zh-TW" sz="2000" dirty="0" err="1"/>
              <a:t>shader.h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b="1" dirty="0" err="1">
                <a:solidFill>
                  <a:srgbClr val="0070C0"/>
                </a:solidFill>
              </a:rPr>
              <a:t>glCreateShader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shaderType</a:t>
            </a:r>
            <a:r>
              <a:rPr lang="en-US" altLang="zh-TW" sz="2000" dirty="0"/>
              <a:t> );</a:t>
            </a:r>
          </a:p>
          <a:p>
            <a:pPr lvl="2"/>
            <a:r>
              <a:rPr lang="en-US" altLang="zh-TW" sz="1800" dirty="0"/>
              <a:t>Specifies the type of </a:t>
            </a:r>
            <a:r>
              <a:rPr lang="en-US" altLang="zh-TW" sz="1800" dirty="0" err="1"/>
              <a:t>shader</a:t>
            </a:r>
            <a:r>
              <a:rPr lang="en-US" altLang="zh-TW" sz="1800" dirty="0"/>
              <a:t> to be created and creates an empty </a:t>
            </a:r>
            <a:r>
              <a:rPr lang="en-US" altLang="zh-TW" sz="1800" dirty="0" err="1"/>
              <a:t>shader</a:t>
            </a:r>
            <a:r>
              <a:rPr lang="en-US" altLang="zh-TW" sz="1800" dirty="0"/>
              <a:t> object.</a:t>
            </a:r>
          </a:p>
          <a:p>
            <a:pPr lvl="2"/>
            <a:r>
              <a:rPr lang="en-US" altLang="zh-TW" sz="1800" dirty="0" err="1"/>
              <a:t>shaderType</a:t>
            </a:r>
            <a:r>
              <a:rPr lang="en-US" altLang="zh-TW" sz="1800" dirty="0"/>
              <a:t> :  GL_COMPUTE_SHADER, </a:t>
            </a:r>
            <a:r>
              <a:rPr lang="en-US" altLang="zh-TW" sz="1800" dirty="0">
                <a:solidFill>
                  <a:srgbClr val="FF0000"/>
                </a:solidFill>
              </a:rPr>
              <a:t>GL_VERTEX_SHADER</a:t>
            </a:r>
            <a:r>
              <a:rPr lang="en-US" altLang="zh-TW" sz="1800" dirty="0"/>
              <a:t>, GL_TESS_CONTROL_SHADER,        		          GL_TESS_EVALUATION_SHADER, GL_GEOMETRY_SHADER, </a:t>
            </a:r>
            <a:r>
              <a:rPr lang="en-US" altLang="zh-TW" sz="1800" dirty="0">
                <a:solidFill>
                  <a:srgbClr val="FF0000"/>
                </a:solidFill>
              </a:rPr>
              <a:t>GL_FRAGMENT_SHADER</a:t>
            </a:r>
          </a:p>
          <a:p>
            <a:pPr lvl="2"/>
            <a:endParaRPr lang="en-US" altLang="zh-TW" sz="1800" dirty="0"/>
          </a:p>
          <a:p>
            <a:pPr lvl="1"/>
            <a:r>
              <a:rPr lang="en-US" altLang="zh-TW" sz="1800" dirty="0"/>
              <a:t>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glShaderSource</a:t>
            </a:r>
            <a:r>
              <a:rPr lang="en-US" altLang="zh-TW" sz="1800" b="1" dirty="0">
                <a:solidFill>
                  <a:srgbClr val="0070C0"/>
                </a:solidFill>
              </a:rPr>
              <a:t> </a:t>
            </a:r>
            <a:r>
              <a:rPr lang="en-US" altLang="zh-TW" sz="1800" dirty="0"/>
              <a:t>( </a:t>
            </a:r>
            <a:r>
              <a:rPr lang="en-US" altLang="zh-TW" sz="1800" dirty="0" err="1"/>
              <a:t>GLuint</a:t>
            </a:r>
            <a:r>
              <a:rPr lang="en-US" altLang="zh-TW" sz="1800" dirty="0"/>
              <a:t> </a:t>
            </a:r>
            <a:r>
              <a:rPr lang="en-US" altLang="zh-TW" sz="1800" dirty="0" err="1">
                <a:solidFill>
                  <a:schemeClr val="accent4"/>
                </a:solidFill>
              </a:rPr>
              <a:t>shader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GLsizei</a:t>
            </a:r>
            <a:r>
              <a:rPr lang="en-US" altLang="zh-TW" sz="1800" dirty="0"/>
              <a:t> count, </a:t>
            </a:r>
            <a:r>
              <a:rPr lang="en-US" altLang="zh-TW" sz="1800" dirty="0" err="1"/>
              <a:t>const</a:t>
            </a:r>
            <a:r>
              <a:rPr lang="en-US" altLang="zh-TW" sz="1800" dirty="0"/>
              <a:t> </a:t>
            </a:r>
            <a:r>
              <a:rPr lang="en-US" altLang="zh-TW" sz="1800" dirty="0" err="1"/>
              <a:t>GLchar</a:t>
            </a:r>
            <a:r>
              <a:rPr lang="en-US" altLang="zh-TW" sz="1800" dirty="0"/>
              <a:t> **</a:t>
            </a:r>
            <a:r>
              <a:rPr lang="en-US" altLang="zh-TW" sz="1800" dirty="0">
                <a:solidFill>
                  <a:schemeClr val="accent4"/>
                </a:solidFill>
              </a:rPr>
              <a:t>string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const</a:t>
            </a:r>
            <a:r>
              <a:rPr lang="en-US" altLang="zh-TW" sz="1800" dirty="0"/>
              <a:t>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*length );</a:t>
            </a:r>
          </a:p>
          <a:p>
            <a:pPr lvl="2"/>
            <a:r>
              <a:rPr lang="en-US" altLang="zh-TW" dirty="0"/>
              <a:t>Sets</a:t>
            </a:r>
            <a:r>
              <a:rPr lang="en-US" altLang="zh-TW" sz="1800" dirty="0"/>
              <a:t> the source code in </a:t>
            </a:r>
            <a:r>
              <a:rPr lang="en-US" altLang="zh-TW" sz="1800" dirty="0" err="1">
                <a:solidFill>
                  <a:schemeClr val="accent4"/>
                </a:solidFill>
              </a:rPr>
              <a:t>shader</a:t>
            </a:r>
            <a:r>
              <a:rPr lang="en-US" altLang="zh-TW" sz="1800" dirty="0">
                <a:solidFill>
                  <a:srgbClr val="FFC000"/>
                </a:solidFill>
              </a:rPr>
              <a:t> </a:t>
            </a:r>
            <a:r>
              <a:rPr lang="en-US" altLang="zh-TW" sz="1800" dirty="0"/>
              <a:t>to the source code in the array of strings specified by </a:t>
            </a:r>
            <a:r>
              <a:rPr lang="en-US" altLang="zh-TW" sz="1800" dirty="0">
                <a:solidFill>
                  <a:schemeClr val="accent4"/>
                </a:solidFill>
              </a:rPr>
              <a:t>string</a:t>
            </a:r>
            <a:r>
              <a:rPr lang="en-US" altLang="zh-TW" sz="1800" dirty="0"/>
              <a:t>.</a:t>
            </a:r>
          </a:p>
          <a:p>
            <a:pPr lvl="2"/>
            <a:r>
              <a:rPr lang="en-US" altLang="zh-TW" sz="1800" dirty="0"/>
              <a:t>Ex : </a:t>
            </a:r>
            <a:r>
              <a:rPr lang="en-US" altLang="zh-TW" sz="1800" dirty="0">
                <a:solidFill>
                  <a:schemeClr val="accent4"/>
                </a:solidFill>
              </a:rPr>
              <a:t>string</a:t>
            </a:r>
            <a:r>
              <a:rPr lang="en-US" altLang="zh-TW" sz="1800" dirty="0"/>
              <a:t> = &amp; </a:t>
            </a:r>
            <a:r>
              <a:rPr lang="en-US" altLang="zh-TW" sz="1800" dirty="0" err="1"/>
              <a:t>textFileRead</a:t>
            </a:r>
            <a:r>
              <a:rPr lang="en-US" altLang="zh-TW" sz="1800" dirty="0"/>
              <a:t>("</a:t>
            </a:r>
            <a:r>
              <a:rPr lang="en-US" altLang="zh-TW" sz="1800" dirty="0" err="1"/>
              <a:t>Shaders</a:t>
            </a:r>
            <a:r>
              <a:rPr lang="en-US" altLang="zh-TW" sz="1800" dirty="0"/>
              <a:t>/</a:t>
            </a:r>
            <a:r>
              <a:rPr lang="en-US" altLang="zh-TW" sz="1800" dirty="0" err="1"/>
              <a:t>example.vert</a:t>
            </a:r>
            <a:r>
              <a:rPr lang="en-US" altLang="zh-TW" sz="1800" dirty="0"/>
              <a:t>")</a:t>
            </a:r>
          </a:p>
          <a:p>
            <a:pPr lvl="4"/>
            <a:endParaRPr lang="en-US" altLang="zh-TW" dirty="0"/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glCompileShader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accent4"/>
                </a:solidFill>
              </a:rPr>
              <a:t>shader</a:t>
            </a:r>
            <a:r>
              <a:rPr lang="en-US" altLang="zh-TW" sz="2000" dirty="0"/>
              <a:t> );</a:t>
            </a:r>
          </a:p>
          <a:p>
            <a:pPr lvl="2"/>
            <a:r>
              <a:rPr lang="en-US" altLang="zh-TW" dirty="0"/>
              <a:t>Compile the </a:t>
            </a:r>
            <a:r>
              <a:rPr lang="en-US" altLang="zh-TW" dirty="0" err="1">
                <a:solidFill>
                  <a:schemeClr val="accent4"/>
                </a:solidFill>
              </a:rPr>
              <a:t>shader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81" y="5375725"/>
            <a:ext cx="6120234" cy="1212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90912" y="5572664"/>
            <a:ext cx="1181819" cy="534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70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Shader</a:t>
            </a:r>
            <a:r>
              <a:rPr lang="en-US" altLang="zh-TW" dirty="0"/>
              <a:t>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 the function : </a:t>
            </a:r>
            <a:r>
              <a:rPr lang="en-US" altLang="zh-TW" sz="2400" dirty="0" err="1"/>
              <a:t>createProgram</a:t>
            </a:r>
            <a:r>
              <a:rPr lang="en-US" altLang="zh-TW" sz="2400" dirty="0"/>
              <a:t>() </a:t>
            </a:r>
            <a:r>
              <a:rPr lang="en-US" altLang="zh-TW" dirty="0"/>
              <a:t>    </a:t>
            </a:r>
            <a:r>
              <a:rPr lang="en-US" altLang="zh-TW" sz="2000" dirty="0"/>
              <a:t>   (defined in </a:t>
            </a:r>
            <a:r>
              <a:rPr lang="en-US" altLang="zh-TW" sz="2000" dirty="0" err="1"/>
              <a:t>shader.h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b="1" dirty="0" err="1">
                <a:solidFill>
                  <a:srgbClr val="0070C0"/>
                </a:solidFill>
              </a:rPr>
              <a:t>glCreateProgram</a:t>
            </a:r>
            <a:r>
              <a:rPr lang="en-US" altLang="zh-TW" sz="2000" dirty="0"/>
              <a:t>(void );</a:t>
            </a:r>
          </a:p>
          <a:p>
            <a:pPr lvl="2"/>
            <a:r>
              <a:rPr lang="en-US" altLang="zh-TW" dirty="0"/>
              <a:t>creates a program object.</a:t>
            </a:r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glAttachShader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(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chemeClr val="accent4"/>
                </a:solidFill>
              </a:rPr>
              <a:t>program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accent4"/>
                </a:solidFill>
              </a:rPr>
              <a:t>shader</a:t>
            </a:r>
            <a:r>
              <a:rPr lang="en-US" altLang="zh-TW" sz="2000" dirty="0"/>
              <a:t>);</a:t>
            </a:r>
          </a:p>
          <a:p>
            <a:pPr lvl="2"/>
            <a:r>
              <a:rPr lang="en-US" altLang="zh-TW" dirty="0"/>
              <a:t>Attach the </a:t>
            </a:r>
            <a:r>
              <a:rPr lang="en-US" altLang="zh-TW" dirty="0" err="1">
                <a:solidFill>
                  <a:schemeClr val="accent4"/>
                </a:solidFill>
              </a:rPr>
              <a:t>shader</a:t>
            </a:r>
            <a:r>
              <a:rPr lang="en-US" altLang="zh-TW" dirty="0"/>
              <a:t> object to the </a:t>
            </a:r>
            <a:r>
              <a:rPr lang="en-US" altLang="zh-TW" dirty="0">
                <a:solidFill>
                  <a:schemeClr val="accent4"/>
                </a:solidFill>
              </a:rPr>
              <a:t>program</a:t>
            </a:r>
            <a:r>
              <a:rPr lang="en-US" altLang="zh-TW" dirty="0"/>
              <a:t> object.</a:t>
            </a:r>
          </a:p>
          <a:p>
            <a:pPr lvl="1"/>
            <a:endParaRPr lang="en-US" altLang="zh-TW" sz="1800" dirty="0"/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glLinkProgram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program); </a:t>
            </a:r>
          </a:p>
          <a:p>
            <a:pPr lvl="2"/>
            <a:r>
              <a:rPr lang="en-US" altLang="zh-TW" dirty="0"/>
              <a:t> Link this program</a:t>
            </a:r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glDetachShader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chemeClr val="accent4"/>
                </a:solidFill>
              </a:rPr>
              <a:t>program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accent4"/>
                </a:solidFill>
              </a:rPr>
              <a:t>shader</a:t>
            </a:r>
            <a:r>
              <a:rPr lang="en-US" altLang="zh-TW" sz="2000" dirty="0"/>
              <a:t>);</a:t>
            </a:r>
          </a:p>
          <a:p>
            <a:pPr lvl="2"/>
            <a:r>
              <a:rPr lang="en-US" altLang="zh-TW" dirty="0"/>
              <a:t>Detaches the </a:t>
            </a:r>
            <a:r>
              <a:rPr lang="en-US" altLang="zh-TW" dirty="0" err="1">
                <a:solidFill>
                  <a:schemeClr val="accent4"/>
                </a:solidFill>
              </a:rPr>
              <a:t>shader</a:t>
            </a:r>
            <a:r>
              <a:rPr lang="en-US" altLang="zh-TW" dirty="0"/>
              <a:t> object from the </a:t>
            </a:r>
            <a:r>
              <a:rPr lang="en-US" altLang="zh-TW" dirty="0">
                <a:solidFill>
                  <a:schemeClr val="accent4"/>
                </a:solidFill>
              </a:rPr>
              <a:t>program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/>
              <a:t>object.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81" y="5375725"/>
            <a:ext cx="6120234" cy="1212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27011" y="6107502"/>
            <a:ext cx="126808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91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program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void display() {</a:t>
            </a: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</a:t>
            </a:r>
            <a:r>
              <a:rPr lang="en-US" altLang="zh-TW" dirty="0" err="1"/>
              <a:t>program_id</a:t>
            </a:r>
            <a:r>
              <a:rPr lang="en-US" altLang="zh-TW" dirty="0"/>
              <a:t>);</a:t>
            </a: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/* </a:t>
            </a:r>
            <a:r>
              <a:rPr lang="en-US" altLang="zh-TW" i="1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 program effect in this block */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  /* Pass parameters to </a:t>
            </a:r>
            <a:r>
              <a:rPr lang="en-US" altLang="zh-TW" i="1" dirty="0" err="1">
                <a:solidFill>
                  <a:schemeClr val="accent6">
                    <a:lumMod val="75000"/>
                  </a:schemeClr>
                </a:solidFill>
              </a:rPr>
              <a:t>shaders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(0);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  /* Pass 0 to stop the program*/</a:t>
            </a: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</a:t>
            </a:r>
            <a:r>
              <a:rPr lang="en-US" altLang="zh-TW" dirty="0" err="1"/>
              <a:t>another_program_id</a:t>
            </a:r>
            <a:r>
              <a:rPr lang="en-US" altLang="zh-TW" dirty="0"/>
              <a:t>);</a:t>
            </a: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/* Another </a:t>
            </a:r>
            <a:r>
              <a:rPr lang="en-US" altLang="zh-TW" i="1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 program effect */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(0);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956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94294" y="5351083"/>
            <a:ext cx="5558287" cy="8675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94294" y="3778370"/>
            <a:ext cx="7755148" cy="6297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Buffer Objects (VBO)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5341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Since the vertex </a:t>
            </a:r>
            <a:r>
              <a:rPr lang="en-US" altLang="zh-TW" sz="1800" dirty="0" err="1"/>
              <a:t>shader</a:t>
            </a:r>
            <a:r>
              <a:rPr lang="en-US" altLang="zh-TW" sz="1800" dirty="0"/>
              <a:t> access only one vertex at one time, we use </a:t>
            </a:r>
            <a:r>
              <a:rPr lang="en-US" altLang="zh-TW" sz="1800" dirty="0">
                <a:solidFill>
                  <a:srgbClr val="FF0000"/>
                </a:solidFill>
              </a:rPr>
              <a:t>Vertex Buffer Objects </a:t>
            </a:r>
            <a:r>
              <a:rPr lang="en-US" altLang="zh-TW" sz="1800" dirty="0"/>
              <a:t>to make the execution be faster. The advantage of using these buffered objects is that we can send a large amount of vertex data from system memory to GPU memory at one time instead of sending it once per vertex.</a:t>
            </a:r>
          </a:p>
          <a:p>
            <a:endParaRPr lang="en-US" altLang="zh-TW" sz="1800" dirty="0"/>
          </a:p>
          <a:p>
            <a:r>
              <a:rPr lang="en-US" altLang="zh-TW" sz="2000" dirty="0"/>
              <a:t>Step 1 : 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glGenBuffers</a:t>
            </a:r>
            <a:r>
              <a:rPr lang="en-US" altLang="zh-TW" sz="2000" b="1" dirty="0">
                <a:solidFill>
                  <a:srgbClr val="0070C0"/>
                </a:solidFill>
              </a:rPr>
              <a:t>()</a:t>
            </a:r>
            <a:r>
              <a:rPr lang="en-US" altLang="zh-TW" sz="2000" dirty="0"/>
              <a:t> to generate vertex buffer objects</a:t>
            </a:r>
          </a:p>
          <a:p>
            <a:pPr marL="457200" lvl="1" indent="0">
              <a:buNone/>
            </a:pPr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glGenBuffers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n,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* buffers );</a:t>
            </a:r>
          </a:p>
          <a:p>
            <a:pPr marL="914400" lvl="2" indent="0">
              <a:buNone/>
            </a:pPr>
            <a:r>
              <a:rPr lang="en-US" altLang="zh-TW" sz="1800" dirty="0"/>
              <a:t>n :</a:t>
            </a:r>
            <a:r>
              <a:rPr lang="zh-TW" altLang="en-US" sz="1800" dirty="0"/>
              <a:t> </a:t>
            </a:r>
            <a:r>
              <a:rPr lang="en-US" altLang="zh-TW" sz="1800" dirty="0"/>
              <a:t>Specifies the number of buffer object names to be generated.</a:t>
            </a:r>
          </a:p>
          <a:p>
            <a:pPr marL="914400" lvl="2" indent="0">
              <a:buNone/>
            </a:pPr>
            <a:r>
              <a:rPr lang="en-US" altLang="zh-TW" sz="1800" dirty="0"/>
              <a:t>buffers :</a:t>
            </a:r>
            <a:r>
              <a:rPr lang="zh-TW" altLang="en-US" sz="1800" dirty="0"/>
              <a:t> </a:t>
            </a:r>
            <a:r>
              <a:rPr lang="en-US" altLang="zh-TW" sz="1800" dirty="0"/>
              <a:t>Specifies an array in which the generated buffer object names are stored.</a:t>
            </a:r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Step 2 : 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glBindBuffer</a:t>
            </a:r>
            <a:r>
              <a:rPr lang="en-US" altLang="zh-TW" sz="2000" b="1" dirty="0">
                <a:solidFill>
                  <a:srgbClr val="0070C0"/>
                </a:solidFill>
              </a:rPr>
              <a:t>() </a:t>
            </a:r>
            <a:r>
              <a:rPr lang="en-US" altLang="zh-TW" sz="2000" dirty="0"/>
              <a:t>to bind the target buffer, which is GL_ARRAY_BUFFER here.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glBindBuffer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 </a:t>
            </a:r>
            <a:r>
              <a:rPr lang="en-US" altLang="zh-TW" dirty="0" err="1"/>
              <a:t>GLenum</a:t>
            </a:r>
            <a:r>
              <a:rPr lang="en-US" altLang="zh-TW" dirty="0"/>
              <a:t> target, </a:t>
            </a:r>
            <a:r>
              <a:rPr lang="en-US" altLang="zh-TW" dirty="0" err="1"/>
              <a:t>GLuint</a:t>
            </a:r>
            <a:r>
              <a:rPr lang="en-US" altLang="zh-TW" dirty="0"/>
              <a:t> buffer);</a:t>
            </a:r>
          </a:p>
          <a:p>
            <a:pPr marL="914400" lvl="6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target : GL_ARRAY_BUFFER</a:t>
            </a:r>
            <a:r>
              <a:rPr lang="zh-TW" altLang="en-US" dirty="0"/>
              <a:t>、</a:t>
            </a:r>
            <a:r>
              <a:rPr lang="en-US" altLang="zh-TW" dirty="0"/>
              <a:t>GL_TEXTURE_BUFFER</a:t>
            </a:r>
            <a:r>
              <a:rPr lang="zh-TW" altLang="en-US" dirty="0"/>
              <a:t>、</a:t>
            </a:r>
            <a:r>
              <a:rPr lang="en-US" altLang="zh-TW" dirty="0"/>
              <a:t>…….</a:t>
            </a:r>
          </a:p>
          <a:p>
            <a:pPr marL="914400" lvl="6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buffer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Specifies the name of a buffer object.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4B8627-4DB9-43FE-944A-F5B714AF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030" y="5615232"/>
            <a:ext cx="1840021" cy="3392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69D843C-ED4A-48C3-9557-83555F47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30" y="5954454"/>
            <a:ext cx="4409883" cy="6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4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4293" y="3140015"/>
            <a:ext cx="9238891" cy="17425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Buffer Objects (VBO)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Step 3 : Set up the data</a:t>
            </a:r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Step 4 : 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glBufferData</a:t>
            </a:r>
            <a:r>
              <a:rPr lang="en-US" altLang="zh-TW" sz="2000" b="1" dirty="0">
                <a:solidFill>
                  <a:srgbClr val="0070C0"/>
                </a:solidFill>
              </a:rPr>
              <a:t>() </a:t>
            </a:r>
            <a:r>
              <a:rPr lang="en-US" altLang="zh-TW" sz="2000" dirty="0"/>
              <a:t>to copy the </a:t>
            </a:r>
            <a:r>
              <a:rPr lang="en-US" altLang="zh-TW" dirty="0">
                <a:solidFill>
                  <a:schemeClr val="accent4"/>
                </a:solidFill>
              </a:rPr>
              <a:t>data</a:t>
            </a:r>
            <a:r>
              <a:rPr lang="en-US" altLang="zh-TW" sz="2000" dirty="0"/>
              <a:t> into the </a:t>
            </a:r>
            <a:r>
              <a:rPr lang="en-US" altLang="zh-TW" dirty="0">
                <a:solidFill>
                  <a:schemeClr val="accent4"/>
                </a:solidFill>
              </a:rPr>
              <a:t>target</a:t>
            </a:r>
            <a:r>
              <a:rPr lang="en-US" altLang="zh-TW" sz="2000" dirty="0"/>
              <a:t>.</a:t>
            </a:r>
          </a:p>
          <a:p>
            <a:pPr marL="914400" lvl="6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glBufferData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 </a:t>
            </a:r>
            <a:r>
              <a:rPr lang="en-US" altLang="zh-TW" dirty="0" err="1"/>
              <a:t>GLenum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4"/>
                </a:solidFill>
              </a:rPr>
              <a:t>target</a:t>
            </a:r>
            <a:r>
              <a:rPr lang="en-US" altLang="zh-TW" dirty="0"/>
              <a:t>, </a:t>
            </a:r>
            <a:r>
              <a:rPr lang="en-US" altLang="zh-TW" dirty="0" err="1"/>
              <a:t>GLsizeiptr</a:t>
            </a:r>
            <a:r>
              <a:rPr lang="en-US" altLang="zh-TW" dirty="0"/>
              <a:t> size, </a:t>
            </a:r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GLvoid</a:t>
            </a:r>
            <a:r>
              <a:rPr lang="en-US" altLang="zh-TW" dirty="0"/>
              <a:t> * </a:t>
            </a:r>
            <a:r>
              <a:rPr lang="en-US" altLang="zh-TW" dirty="0">
                <a:solidFill>
                  <a:schemeClr val="accent4"/>
                </a:solidFill>
              </a:rPr>
              <a:t>data</a:t>
            </a:r>
            <a:r>
              <a:rPr lang="en-US" altLang="zh-TW" dirty="0"/>
              <a:t>, </a:t>
            </a:r>
            <a:r>
              <a:rPr lang="en-US" altLang="zh-TW" dirty="0" err="1"/>
              <a:t>GLenum</a:t>
            </a:r>
            <a:r>
              <a:rPr lang="en-US" altLang="zh-TW" dirty="0"/>
              <a:t> usage);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target : GL_ARRAY_BUFFER</a:t>
            </a:r>
            <a:r>
              <a:rPr lang="zh-TW" altLang="en-US" dirty="0"/>
              <a:t>、</a:t>
            </a:r>
            <a:r>
              <a:rPr lang="en-US" altLang="zh-TW" dirty="0"/>
              <a:t>GL_TEXTURE_BUFFER</a:t>
            </a:r>
            <a:r>
              <a:rPr lang="zh-TW" altLang="en-US" dirty="0"/>
              <a:t>、</a:t>
            </a:r>
            <a:r>
              <a:rPr lang="en-US" altLang="zh-TW" dirty="0"/>
              <a:t>…….</a:t>
            </a:r>
          </a:p>
          <a:p>
            <a:pPr marL="749808" lvl="4" indent="0">
              <a:buSzPct val="100000"/>
              <a:buNone/>
            </a:pPr>
            <a:r>
              <a:rPr lang="zh-TW" altLang="en-US" dirty="0"/>
              <a:t> </a:t>
            </a:r>
            <a:r>
              <a:rPr lang="en-US" altLang="zh-TW" dirty="0"/>
              <a:t>	 size : Specifies the size in bytes of the buffer object's new data store.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data : Specifies a pointer to data that will be copied into the data store for initialization, or NULL if  	            no data is to be copied.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usage : Specifies the expected usage pattern of the data store. Ex: GL_STATIC_DRAW means the 		              data store contents will be modified once and used at most a few times.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19CE92-453B-4C41-BDE6-D3DF4D33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58" y="5193755"/>
            <a:ext cx="98774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45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2791</TotalTime>
  <Words>2824</Words>
  <Application>Microsoft Office PowerPoint</Application>
  <PresentationFormat>寬螢幕</PresentationFormat>
  <Paragraphs>370</Paragraphs>
  <Slides>38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5" baseType="lpstr">
      <vt:lpstr>新細明體</vt:lpstr>
      <vt:lpstr>Arial</vt:lpstr>
      <vt:lpstr>Calibri</vt:lpstr>
      <vt:lpstr>Calibri Light</vt:lpstr>
      <vt:lpstr>Trebuchet MS</vt:lpstr>
      <vt:lpstr>Wingdings</vt:lpstr>
      <vt:lpstr>Office Theme</vt:lpstr>
      <vt:lpstr>OpenGL shader &amp; GLSL</vt:lpstr>
      <vt:lpstr>OpenGL pipeline</vt:lpstr>
      <vt:lpstr>Shader</vt:lpstr>
      <vt:lpstr>Shader</vt:lpstr>
      <vt:lpstr>Shader setting</vt:lpstr>
      <vt:lpstr>Shader setting</vt:lpstr>
      <vt:lpstr>Use program</vt:lpstr>
      <vt:lpstr>Vertex Buffer Objects (VBO)</vt:lpstr>
      <vt:lpstr>Vertex Buffer Objects (VBO)</vt:lpstr>
      <vt:lpstr>Vertex Buffer Objects (VBO)</vt:lpstr>
      <vt:lpstr>Implementation in OpenGL</vt:lpstr>
      <vt:lpstr>Vertex Attribute Pointer</vt:lpstr>
      <vt:lpstr>Vertex Attribute Pointer</vt:lpstr>
      <vt:lpstr>Unbind the VBO</vt:lpstr>
      <vt:lpstr>Vertex Array Object (VAO)</vt:lpstr>
      <vt:lpstr>Vertex Array Object (VAO)</vt:lpstr>
      <vt:lpstr>Vertex Array Object (VAO)</vt:lpstr>
      <vt:lpstr>Vertex Array Object (VAO)</vt:lpstr>
      <vt:lpstr>When Rendering</vt:lpstr>
      <vt:lpstr>Data Connection - Uniform</vt:lpstr>
      <vt:lpstr>Data Connection - Texture</vt:lpstr>
      <vt:lpstr>GLSL Syntax</vt:lpstr>
      <vt:lpstr>Vertex Shader</vt:lpstr>
      <vt:lpstr>Fragment Shader</vt:lpstr>
      <vt:lpstr>PowerPoint 簡報</vt:lpstr>
      <vt:lpstr>Texture in OpenGL</vt:lpstr>
      <vt:lpstr>Texture coordinate</vt:lpstr>
      <vt:lpstr>How to load and bind a texture</vt:lpstr>
      <vt:lpstr>How to load and bind a texture</vt:lpstr>
      <vt:lpstr>How to use</vt:lpstr>
      <vt:lpstr>Homework 2 - Music Box with no music </vt:lpstr>
      <vt:lpstr>Homework 2</vt:lpstr>
      <vt:lpstr>Homework 2 (配分)</vt:lpstr>
      <vt:lpstr>Homework 2 (report)</vt:lpstr>
      <vt:lpstr>Homework 2 (繳交規則)</vt:lpstr>
      <vt:lpstr>Restrictions !!</vt:lpstr>
      <vt:lpstr>Upload Format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OpenGL shader &amp; GLSL</dc:title>
  <dc:creator>林陽</dc:creator>
  <cp:lastModifiedBy>pha123661</cp:lastModifiedBy>
  <cp:revision>59</cp:revision>
  <dcterms:created xsi:type="dcterms:W3CDTF">2020-11-10T05:56:46Z</dcterms:created>
  <dcterms:modified xsi:type="dcterms:W3CDTF">2020-11-21T07:11:12Z</dcterms:modified>
</cp:coreProperties>
</file>